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tiff" ContentType="image/tiff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66"/>
  </p:handoutMasterIdLst>
  <p:sldIdLst>
    <p:sldId id="257" r:id="rId4"/>
    <p:sldId id="472" r:id="rId6"/>
    <p:sldId id="715" r:id="rId7"/>
    <p:sldId id="260" r:id="rId8"/>
    <p:sldId id="513" r:id="rId9"/>
    <p:sldId id="563" r:id="rId10"/>
    <p:sldId id="662" r:id="rId11"/>
    <p:sldId id="519" r:id="rId12"/>
    <p:sldId id="514" r:id="rId13"/>
    <p:sldId id="713" r:id="rId14"/>
    <p:sldId id="259" r:id="rId15"/>
    <p:sldId id="262" r:id="rId16"/>
    <p:sldId id="515" r:id="rId17"/>
    <p:sldId id="265" r:id="rId18"/>
    <p:sldId id="716" r:id="rId19"/>
    <p:sldId id="285" r:id="rId20"/>
    <p:sldId id="714" r:id="rId21"/>
    <p:sldId id="473" r:id="rId22"/>
    <p:sldId id="286" r:id="rId23"/>
    <p:sldId id="442" r:id="rId24"/>
    <p:sldId id="474" r:id="rId25"/>
    <p:sldId id="289" r:id="rId26"/>
    <p:sldId id="394" r:id="rId27"/>
    <p:sldId id="333" r:id="rId28"/>
    <p:sldId id="395" r:id="rId29"/>
    <p:sldId id="517" r:id="rId30"/>
    <p:sldId id="717" r:id="rId31"/>
    <p:sldId id="267" r:id="rId32"/>
    <p:sldId id="268" r:id="rId33"/>
    <p:sldId id="511" r:id="rId34"/>
    <p:sldId id="518" r:id="rId35"/>
    <p:sldId id="512" r:id="rId36"/>
    <p:sldId id="271" r:id="rId37"/>
    <p:sldId id="269" r:id="rId38"/>
    <p:sldId id="272" r:id="rId39"/>
    <p:sldId id="273" r:id="rId40"/>
    <p:sldId id="422" r:id="rId41"/>
    <p:sldId id="604" r:id="rId42"/>
    <p:sldId id="624" r:id="rId43"/>
    <p:sldId id="627" r:id="rId44"/>
    <p:sldId id="320" r:id="rId45"/>
    <p:sldId id="622" r:id="rId46"/>
    <p:sldId id="565" r:id="rId47"/>
    <p:sldId id="280" r:id="rId48"/>
    <p:sldId id="625" r:id="rId49"/>
    <p:sldId id="626" r:id="rId50"/>
    <p:sldId id="353" r:id="rId51"/>
    <p:sldId id="516" r:id="rId52"/>
    <p:sldId id="274" r:id="rId53"/>
    <p:sldId id="283" r:id="rId54"/>
    <p:sldId id="388" r:id="rId55"/>
    <p:sldId id="276" r:id="rId56"/>
    <p:sldId id="652" r:id="rId57"/>
    <p:sldId id="277" r:id="rId58"/>
    <p:sldId id="282" r:id="rId59"/>
    <p:sldId id="281" r:id="rId60"/>
    <p:sldId id="623" r:id="rId61"/>
    <p:sldId id="718" r:id="rId62"/>
    <p:sldId id="278" r:id="rId63"/>
    <p:sldId id="564" r:id="rId64"/>
    <p:sldId id="261" r:id="rId65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51" y="57"/>
      </p:cViewPr>
      <p:guideLst>
        <p:guide orient="horz" pos="2109"/>
        <p:guide pos="279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8.wmf"/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41.wmf"/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4.wmf"/><Relationship Id="rId14" Type="http://schemas.openxmlformats.org/officeDocument/2006/relationships/notesSlide" Target="../notesSlides/notesSlide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9.wmf"/><Relationship Id="rId10" Type="http://schemas.openxmlformats.org/officeDocument/2006/relationships/image" Target="../media/image28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1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9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8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11.bin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2.xml"/><Relationship Id="rId3" Type="http://schemas.openxmlformats.org/officeDocument/2006/relationships/oleObject" Target="../embeddings/oleObject17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16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51.wmf"/><Relationship Id="rId7" Type="http://schemas.openxmlformats.org/officeDocument/2006/relationships/oleObject" Target="../embeddings/oleObject21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48.wmf"/><Relationship Id="rId10" Type="http://schemas.openxmlformats.org/officeDocument/2006/relationships/vmlDrawing" Target="../drawings/vmlDrawing10.vml"/><Relationship Id="rId1" Type="http://schemas.openxmlformats.org/officeDocument/2006/relationships/oleObject" Target="../embeddings/oleObject18.bin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3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8632" y="3579885"/>
            <a:ext cx="8315325" cy="443865"/>
          </a:xfrm>
        </p:spPr>
        <p:txBody>
          <a:bodyPr>
            <a:noAutofit/>
          </a:bodyPr>
          <a:lstStyle/>
          <a:p>
            <a:r>
              <a:rPr kumimoji="1"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kumimoji="1" lang="en-US" altLang="zh-CN" sz="2000" dirty="0" smtClean="0"/>
              <a:t>ubstitution-based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W</a:t>
            </a:r>
            <a:r>
              <a:rPr kumimoji="1" lang="en-US" altLang="zh-CN" sz="2000" dirty="0" smtClean="0"/>
              <a:t>hite-box oriented </a:t>
            </a:r>
            <a:r>
              <a:rPr kumimoji="1" lang="en-US" altLang="zh-CN" sz="2000" dirty="0"/>
              <a:t>block cipher </a:t>
            </a:r>
            <a:r>
              <a:rPr kumimoji="1" lang="en-US" altLang="zh-CN" sz="2000" dirty="0" smtClean="0"/>
              <a:t>with </a:t>
            </a:r>
            <a:r>
              <a:rPr kumimoji="1" lang="en-US" altLang="zh-CN" sz="2000" u="sng" dirty="0">
                <a:solidFill>
                  <a:srgbClr val="FF0000"/>
                </a:solidFill>
              </a:rPr>
              <a:t>A</a:t>
            </a:r>
            <a:r>
              <a:rPr kumimoji="1" lang="en-US" altLang="zh-CN" sz="2000" dirty="0"/>
              <a:t>ffine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000" dirty="0" smtClean="0"/>
              <a:t>etworks</a:t>
            </a:r>
            <a:endParaRPr kumimoji="1" lang="en-US" altLang="zh-CN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6880" y="4406900"/>
            <a:ext cx="5878195" cy="1905000"/>
          </a:xfrm>
        </p:spPr>
        <p:txBody>
          <a:bodyPr>
            <a:noAutofit/>
          </a:bodyPr>
          <a:lstStyle/>
          <a:p>
            <a:r>
              <a:rPr kumimoji="1" lang="en-US" altLang="zh-CN" sz="1400" dirty="0" smtClean="0"/>
              <a:t>Zheng Gong, Weijie Li, Guohong Liao, Guojun Tang, Zhaoji Xu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Computer Science, SCNU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Bing Sun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Math, NDTU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Siwei Sun, Yingjie Zhang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CAS, IIE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Last updated: 13 April, 2019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590" y="431165"/>
            <a:ext cx="4930775" cy="277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84530"/>
          </a:xfrm>
        </p:spPr>
        <p:txBody>
          <a:bodyPr/>
          <a:p>
            <a:r>
              <a:rPr lang="en-US" altLang="zh-CN" sz="3200"/>
              <a:t>Practical issues of hardware solutions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TEE/SE still need trusting bases on root keys</a:t>
            </a:r>
            <a:endParaRPr lang="en-US" altLang="zh-CN"/>
          </a:p>
          <a:p>
            <a:pPr lvl="1"/>
            <a:r>
              <a:rPr lang="en-US" altLang="zh-CN"/>
              <a:t>many attacks were proposed on extracting root keys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Hardware becomes a black-box solution</a:t>
            </a:r>
            <a:endParaRPr lang="en-US" altLang="zh-CN"/>
          </a:p>
          <a:p>
            <a:pPr lvl="1"/>
            <a:r>
              <a:rPr lang="en-US" altLang="zh-CN"/>
              <a:t>hard to support various of cryptosystems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 sz="2800"/>
              <a:t>Price</a:t>
            </a:r>
            <a:endParaRPr lang="en-US" altLang="zh-CN" sz="2800"/>
          </a:p>
          <a:p>
            <a:pPr lvl="1"/>
            <a:r>
              <a:rPr lang="en-US" altLang="zh-CN" sz="2400"/>
              <a:t>Especially hinder the IoT applications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endParaRPr lang="en-US" altLang="zh-CN"/>
          </a:p>
          <a:p>
            <a:pPr lvl="0"/>
            <a:endParaRPr lang="en-US" altLang="zh-CN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9373" y="96443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adversary model of binay codes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7096" y="3769984"/>
            <a:ext cx="1644898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Programming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921994" y="4076487"/>
            <a:ext cx="786690" cy="30139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942463" y="2906668"/>
            <a:ext cx="314164" cy="8633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899" y="25056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5315" y="37071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44443" y="3769984"/>
            <a:ext cx="164489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Compiling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4410102" y="2906668"/>
            <a:ext cx="314164" cy="86331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5227" y="25242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Obfuscation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790" y="3769984"/>
            <a:ext cx="1644898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Executing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89341" y="4076487"/>
            <a:ext cx="786690" cy="3013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97149" y="370715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596" y="2934255"/>
            <a:ext cx="763285" cy="7570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30621" y="1592375"/>
            <a:ext cx="7304984" cy="32233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左箭头 1"/>
          <p:cNvSpPr/>
          <p:nvPr/>
        </p:nvSpPr>
        <p:spPr>
          <a:xfrm>
            <a:off x="4782457" y="3204069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9821" y="28960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Debug</a:t>
            </a:r>
            <a:endParaRPr lang="zh-CN" altLang="en-US" dirty="0"/>
          </a:p>
        </p:txBody>
      </p:sp>
      <p:sp>
        <p:nvSpPr>
          <p:cNvPr id="23" name="左箭头 22"/>
          <p:cNvSpPr/>
          <p:nvPr/>
        </p:nvSpPr>
        <p:spPr>
          <a:xfrm>
            <a:off x="2398295" y="3197473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296607" y="287761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Reverse Engineering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5829" y="5255772"/>
            <a:ext cx="181267" cy="195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26431" y="516907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Trusted environment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513841" y="5250497"/>
            <a:ext cx="181267" cy="1959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744443" y="5173392"/>
            <a:ext cx="214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Neutral environment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8788" y="5247895"/>
            <a:ext cx="181267" cy="1959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139390" y="5173212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Hostile environment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85841" y="5882759"/>
            <a:ext cx="756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/>
              <a:t>In software implementations, algorithm is the last defense!</a:t>
            </a:r>
            <a:endParaRPr lang="zh-CN" altLang="en-US" sz="2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ym typeface="+mn-ea"/>
              </a:rPr>
              <a:t>What is “</a:t>
            </a:r>
            <a:r>
              <a:rPr lang="en-US" altLang="zh-CN" sz="3200" dirty="0" smtClean="0">
                <a:sym typeface="+mn-ea"/>
              </a:rPr>
              <a:t>white-box</a:t>
            </a:r>
            <a:r>
              <a:rPr lang="en-US" altLang="zh-CN" sz="3200" dirty="0">
                <a:sym typeface="+mn-ea"/>
              </a:rPr>
              <a:t>”?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375" y="2019934"/>
            <a:ext cx="7886700" cy="4157345"/>
          </a:xfrm>
        </p:spPr>
        <p:txBody>
          <a:bodyPr/>
          <a:lstStyle/>
          <a:p>
            <a:r>
              <a:rPr lang="en-US" altLang="zh-CN" sz="2800" dirty="0"/>
              <a:t>From software engineering:</a:t>
            </a:r>
            <a:endParaRPr lang="en-US" altLang="zh-CN" sz="2800" dirty="0"/>
          </a:p>
          <a:p>
            <a:pPr lvl="1"/>
            <a:r>
              <a:rPr lang="en-US" altLang="zh-CN" sz="2400" dirty="0"/>
              <a:t>wiki</a:t>
            </a:r>
            <a:r>
              <a:rPr lang="en-US" altLang="zh-CN" sz="2400" baseline="30000" dirty="0"/>
              <a:t>[1]</a:t>
            </a:r>
            <a:r>
              <a:rPr lang="en-US" altLang="zh-CN" sz="2400" dirty="0"/>
              <a:t>: A </a:t>
            </a:r>
            <a:r>
              <a:rPr lang="en-US" altLang="zh-CN" sz="2400" dirty="0">
                <a:solidFill>
                  <a:srgbClr val="FF0000"/>
                </a:solidFill>
              </a:rPr>
              <a:t>white box</a:t>
            </a:r>
            <a:r>
              <a:rPr lang="en-US" altLang="zh-CN" sz="2400" dirty="0"/>
              <a:t> (or glass box, clear box, or open box) is a subsystem whose internals can be viewed but </a:t>
            </a:r>
            <a:r>
              <a:rPr lang="en-US" altLang="zh-CN" sz="2400" dirty="0">
                <a:solidFill>
                  <a:srgbClr val="FF0000"/>
                </a:solidFill>
              </a:rPr>
              <a:t>usually not altered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0"/>
            <a:r>
              <a:rPr lang="en-US" altLang="zh-CN" sz="2665" dirty="0">
                <a:solidFill>
                  <a:srgbClr val="FF0000"/>
                </a:solidFill>
              </a:rPr>
              <a:t>W</a:t>
            </a:r>
            <a:r>
              <a:rPr lang="en-US" altLang="zh-CN" sz="2665" dirty="0">
                <a:solidFill>
                  <a:srgbClr val="FF0000"/>
                </a:solidFill>
              </a:rPr>
              <a:t>hite-box crypto</a:t>
            </a:r>
            <a:endParaRPr lang="en-US" altLang="zh-CN" sz="2665" dirty="0">
              <a:solidFill>
                <a:srgbClr val="FF0000"/>
              </a:solidFill>
            </a:endParaRPr>
          </a:p>
          <a:p>
            <a:pPr lvl="1"/>
            <a:r>
              <a:rPr lang="en-US" altLang="zh-CN" sz="2395" dirty="0">
                <a:solidFill>
                  <a:schemeClr val="tx1"/>
                </a:solidFill>
              </a:rPr>
              <a:t>which</a:t>
            </a:r>
            <a:r>
              <a:rPr lang="en-US" altLang="zh-CN" sz="2395" dirty="0">
                <a:solidFill>
                  <a:srgbClr val="FF0000"/>
                </a:solidFill>
              </a:rPr>
              <a:t> </a:t>
            </a:r>
            <a:r>
              <a:rPr lang="en-US" altLang="zh-CN" sz="2395" dirty="0">
                <a:solidFill>
                  <a:schemeClr val="tx1"/>
                </a:solidFill>
              </a:rPr>
              <a:t>refers to the protection of cryptographic </a:t>
            </a:r>
            <a:r>
              <a:rPr lang="en-US" altLang="zh-CN" sz="2395" dirty="0">
                <a:solidFill>
                  <a:schemeClr val="accent6"/>
                </a:solidFill>
              </a:rPr>
              <a:t>secrets, </a:t>
            </a:r>
            <a:r>
              <a:rPr lang="en-US" altLang="zh-CN" sz="2395" dirty="0">
                <a:solidFill>
                  <a:schemeClr val="tx1"/>
                </a:solidFill>
              </a:rPr>
              <a:t>when running </a:t>
            </a:r>
            <a:r>
              <a:rPr lang="en-US" altLang="zh-CN" sz="2395" dirty="0" smtClean="0">
                <a:solidFill>
                  <a:schemeClr val="tx1"/>
                </a:solidFill>
              </a:rPr>
              <a:t>environments </a:t>
            </a:r>
            <a:r>
              <a:rPr lang="en-US" altLang="zh-CN" sz="2395" dirty="0">
                <a:solidFill>
                  <a:schemeClr val="tx1"/>
                </a:solidFill>
              </a:rPr>
              <a:t>are under </a:t>
            </a:r>
            <a:r>
              <a:rPr lang="en-US" altLang="zh-CN" sz="2395" dirty="0">
                <a:solidFill>
                  <a:srgbClr val="FF0000"/>
                </a:solidFill>
              </a:rPr>
              <a:t>the fully control of adversary</a:t>
            </a:r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2470" y="6177280"/>
            <a:ext cx="753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[1]</a:t>
            </a:r>
            <a:r>
              <a:rPr lang="zh-CN" altLang="en-US"/>
              <a:t>https://en.wikipedia.org/wiki/White_box_(software_engineering)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Industrial and academic cases of WBC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629920" y="1722120"/>
            <a:ext cx="3868420" cy="506730"/>
          </a:xfrm>
        </p:spPr>
        <p:txBody>
          <a:bodyPr/>
          <a:lstStyle/>
          <a:p>
            <a:r>
              <a:rPr lang="en-US" altLang="zh-CN"/>
              <a:t>WBC used in STEAM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920" y="2228850"/>
            <a:ext cx="3868420" cy="20783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>
          <a:xfrm>
            <a:off x="4868545" y="1691005"/>
            <a:ext cx="4032250" cy="548005"/>
          </a:xfrm>
        </p:spPr>
        <p:txBody>
          <a:bodyPr/>
          <a:lstStyle/>
          <a:p>
            <a:r>
              <a:rPr lang="en-US" altLang="zh-CN" sz="2000"/>
              <a:t>WB-AES Contest on CHES'17</a:t>
            </a:r>
            <a:endParaRPr lang="en-US" altLang="zh-CN" sz="2000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68545" y="2456815"/>
            <a:ext cx="3887470" cy="116268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" y="4307205"/>
            <a:ext cx="3022600" cy="1105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" y="5610225"/>
            <a:ext cx="3558540" cy="862965"/>
          </a:xfrm>
          <a:prstGeom prst="rect">
            <a:avLst/>
          </a:prstGeom>
        </p:spPr>
      </p:pic>
      <p:sp>
        <p:nvSpPr>
          <p:cNvPr id="5" name="文本占位符 10"/>
          <p:cNvSpPr>
            <a:spLocks noGrp="1"/>
          </p:cNvSpPr>
          <p:nvPr/>
        </p:nvSpPr>
        <p:spPr>
          <a:xfrm>
            <a:off x="4868545" y="3963670"/>
            <a:ext cx="4032250" cy="548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WB-AES CTF on CHES'19</a:t>
            </a:r>
            <a:endParaRPr lang="en-US" altLang="zh-CN" sz="20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45" y="4931410"/>
            <a:ext cx="4182110" cy="8026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10480" y="4511675"/>
            <a:ext cx="3548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*100MB source code limitation</a:t>
            </a:r>
            <a:r>
              <a:rPr lang="zh-CN" altLang="en-US"/>
              <a:t>！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Typical Mobile Applications with WBC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428" y="1833642"/>
            <a:ext cx="2827467" cy="471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6" y="2591830"/>
            <a:ext cx="1924050" cy="2371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666" y="5602333"/>
            <a:ext cx="2249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(Fully?) </a:t>
            </a:r>
            <a:r>
              <a:rPr lang="en-US" altLang="zh-CN" dirty="0" smtClean="0">
                <a:solidFill>
                  <a:srgbClr val="FF0000"/>
                </a:solidFill>
              </a:rPr>
              <a:t>Trusted </a:t>
            </a:r>
            <a:r>
              <a:rPr lang="en-US" altLang="zh-CN" dirty="0" smtClean="0"/>
              <a:t>Server</a:t>
            </a:r>
            <a:endParaRPr lang="en-US" altLang="zh-CN" dirty="0" smtClean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WBC Compiler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8170" y="289496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Authentication</a:t>
            </a:r>
            <a:endParaRPr lang="en-US" altLang="zh-CN"/>
          </a:p>
        </p:txBody>
      </p:sp>
      <p:sp>
        <p:nvSpPr>
          <p:cNvPr id="10" name="左右箭头 9"/>
          <p:cNvSpPr/>
          <p:nvPr/>
        </p:nvSpPr>
        <p:spPr>
          <a:xfrm>
            <a:off x="2540000" y="3228340"/>
            <a:ext cx="3124835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599690" y="4175760"/>
            <a:ext cx="3124835" cy="252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16910" y="388429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Binding info</a:t>
            </a:r>
            <a:endParaRPr lang="en-US" altLang="zh-CN"/>
          </a:p>
        </p:txBody>
      </p:sp>
      <p:sp>
        <p:nvSpPr>
          <p:cNvPr id="13" name="右箭头 12"/>
          <p:cNvSpPr/>
          <p:nvPr/>
        </p:nvSpPr>
        <p:spPr>
          <a:xfrm>
            <a:off x="2414270" y="5152390"/>
            <a:ext cx="4161155" cy="288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16910" y="478409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Whitening key(s)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左右箭头 6"/>
          <p:cNvSpPr/>
          <p:nvPr/>
        </p:nvSpPr>
        <p:spPr>
          <a:xfrm>
            <a:off x="2540000" y="2203450"/>
            <a:ext cx="312483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9265" y="1786255"/>
            <a:ext cx="257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 Algorithm Designing</a:t>
            </a:r>
            <a:endParaRPr lang="en-US" altLang="zh-CN"/>
          </a:p>
        </p:txBody>
      </p:sp>
      <p:sp>
        <p:nvSpPr>
          <p:cNvPr id="16" name="左右箭头 15"/>
          <p:cNvSpPr/>
          <p:nvPr/>
        </p:nvSpPr>
        <p:spPr>
          <a:xfrm>
            <a:off x="2945765" y="5958205"/>
            <a:ext cx="95186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2945765" y="6410960"/>
            <a:ext cx="951230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47795" y="5918835"/>
            <a:ext cx="1126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Necessary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008755" y="6371590"/>
            <a:ext cx="98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Optional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Design background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Research background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Related work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proposed definitions of white-box block ciphers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(Weak) WBC</a:t>
            </a:r>
            <a:r>
              <a:rPr lang="en-US" altLang="zh-CN" sz="2000" dirty="0" smtClean="0">
                <a:sym typeface="+mn-ea"/>
              </a:rPr>
              <a:t> (WWBC, Chow et al. 2002)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Attackers can not extract secret keys (or equivalent key) from the implementation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Cannot extract a compact description of 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>
                <a:sym typeface="+mn-ea"/>
              </a:rPr>
              <a:t>(.)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WWBC does not prevent the extraction/duplication/execution of WB(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Strong WBC</a:t>
            </a:r>
            <a:r>
              <a:rPr lang="en-US" altLang="zh-CN" sz="2000" dirty="0" smtClean="0">
                <a:sym typeface="+mn-ea"/>
              </a:rPr>
              <a:t> (SWBC, Biryukov 2014)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Achieve WWBC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Given WB(</a:t>
            </a:r>
            <a:r>
              <a:rPr lang="en-US" altLang="zh-CN" sz="2000" dirty="0" err="1" smtClean="0">
                <a:sym typeface="+mn-ea"/>
              </a:rPr>
              <a:t>E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(.)), Attackers can not extract </a:t>
            </a:r>
            <a:r>
              <a:rPr lang="en-US" altLang="zh-CN" sz="2000" dirty="0" err="1" smtClean="0">
                <a:sym typeface="+mn-ea"/>
              </a:rPr>
              <a:t>D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</a:t>
            </a:r>
            <a:endParaRPr lang="zh-CN" altLang="en-US" sz="2000" dirty="0"/>
          </a:p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2965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84530"/>
          </a:xfrm>
        </p:spPr>
        <p:txBody>
          <a:bodyPr/>
          <a:p>
            <a:r>
              <a:rPr lang="en-US" altLang="zh-CN" sz="3200"/>
              <a:t>Chow et al.'s white-box AES</a:t>
            </a:r>
            <a:endParaRPr lang="en-US" altLang="zh-CN" sz="320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9373" y="96443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A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049655"/>
            <a:ext cx="7045960" cy="2741930"/>
          </a:xfrm>
          <a:prstGeom prst="rect">
            <a:avLst/>
          </a:prstGeom>
        </p:spPr>
      </p:pic>
      <p:pic>
        <p:nvPicPr>
          <p:cNvPr id="7" name="图片 6" descr="Chow_WBA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77310"/>
            <a:ext cx="6002020" cy="2809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Attacks on WB-AES/SM4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855" y="2034540"/>
            <a:ext cx="8161655" cy="195135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490855" y="2282190"/>
            <a:ext cx="8380095" cy="33401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90855" y="3119120"/>
            <a:ext cx="8380095" cy="33401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2745" y="4685665"/>
            <a:ext cx="82791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Chow02AES and Xiao-Lai09SM4 are the most widely used WBC in mobile applications (at least in China).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Some commercial uses obfuscated compiler and WBC together for stronger protection.</a:t>
            </a: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576" y="150517"/>
            <a:ext cx="7886700" cy="1029941"/>
          </a:xfrm>
        </p:spPr>
        <p:txBody>
          <a:bodyPr/>
          <a:lstStyle/>
          <a:p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Attacks on Chow et al.'s WBC: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Resovling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Affine Networks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49" y="1232452"/>
            <a:ext cx="7886700" cy="524754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LE and AE problems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Given a bijection with affine network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[x]=A*S[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]*B</a:t>
            </a:r>
            <a:endParaRPr lang="en-US" altLang="zh-CN" dirty="0" smtClean="0"/>
          </a:p>
          <a:p>
            <a:pPr lvl="1"/>
            <a:r>
              <a:rPr lang="en-US" altLang="zh-CN" dirty="0"/>
              <a:t>Recover </a:t>
            </a:r>
            <a:r>
              <a:rPr lang="en-US" altLang="zh-CN" dirty="0" smtClean="0"/>
              <a:t>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 from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</a:t>
            </a:r>
            <a:r>
              <a:rPr lang="en-US" altLang="zh-CN" dirty="0"/>
              <a:t>[x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smtClean="0"/>
              <a:t>Solving algorithm</a:t>
            </a:r>
            <a:endParaRPr lang="en-US" altLang="zh-CN" dirty="0" smtClean="0"/>
          </a:p>
          <a:p>
            <a:pPr lvl="1"/>
            <a:r>
              <a:rPr lang="en-US" altLang="zh-CN" dirty="0"/>
              <a:t>[PGC98, </a:t>
            </a:r>
            <a:r>
              <a:rPr lang="en-US" altLang="zh-CN" dirty="0" smtClean="0"/>
              <a:t>BCBP03, Dinur18, DFLM18]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Complexity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 for LE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2m</a:t>
            </a:r>
            <a:r>
              <a:rPr lang="en-US" altLang="zh-CN" dirty="0"/>
              <a:t>) for </a:t>
            </a:r>
            <a:r>
              <a:rPr lang="en-US" altLang="zh-CN" dirty="0" smtClean="0"/>
              <a:t>AE [BCBP03]</a:t>
            </a:r>
            <a:endParaRPr lang="en-US" altLang="zh-CN" dirty="0" smtClean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Improved </a:t>
            </a:r>
            <a:r>
              <a:rPr lang="en-US" altLang="zh-CN" dirty="0">
                <a:solidFill>
                  <a:srgbClr val="FF0000"/>
                </a:solidFill>
              </a:rPr>
              <a:t>to O(m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rgbClr val="FF0000"/>
                </a:solidFill>
              </a:rPr>
              <a:t>) on certain </a:t>
            </a:r>
            <a:r>
              <a:rPr lang="en-US" altLang="zh-CN" dirty="0" smtClean="0">
                <a:solidFill>
                  <a:srgbClr val="FF0000"/>
                </a:solidFill>
              </a:rPr>
              <a:t>cases [DFLM18] </a:t>
            </a:r>
            <a:r>
              <a:rPr lang="en-US" altLang="zh-CN" dirty="0">
                <a:solidFill>
                  <a:srgbClr val="FF0000"/>
                </a:solidFill>
              </a:rPr>
              <a:t>(failed on </a:t>
            </a:r>
            <a:r>
              <a:rPr lang="en-US" altLang="zh-CN" dirty="0" smtClean="0">
                <a:solidFill>
                  <a:srgbClr val="FF0000"/>
                </a:solidFill>
              </a:rPr>
              <a:t>a certain case of WB-AES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[Dinur18]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For a 16-bit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, the upper bound solving complexity is </a:t>
            </a:r>
            <a:endParaRPr lang="en-US" altLang="zh-CN" dirty="0" smtClean="0"/>
          </a:p>
          <a:p>
            <a:pPr marL="457200" lvl="1" indent="0" algn="ctr">
              <a:buNone/>
            </a:pPr>
            <a:r>
              <a:rPr lang="en-US" altLang="zh-CN" dirty="0" smtClean="0"/>
              <a:t>(2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* (2</a:t>
            </a:r>
            <a:r>
              <a:rPr lang="en-US" altLang="zh-CN" baseline="30000" dirty="0" smtClean="0"/>
              <a:t>2*16</a:t>
            </a:r>
            <a:r>
              <a:rPr lang="en-US" altLang="zh-CN" dirty="0" smtClean="0"/>
              <a:t>)=2</a:t>
            </a:r>
            <a:r>
              <a:rPr lang="en-US" altLang="zh-CN" baseline="30000" dirty="0" smtClean="0"/>
              <a:t>48</a:t>
            </a:r>
            <a:endParaRPr lang="en-US" altLang="zh-CN" baseline="30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394" y="1807687"/>
            <a:ext cx="2758887" cy="2723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38332" y="9752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Foreword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647825"/>
            <a:ext cx="8416925" cy="4741545"/>
          </a:xfrm>
        </p:spPr>
        <p:txBody>
          <a:bodyPr>
            <a:normAutofit lnSpcReduction="20000"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We hope SWAN is elegant in both of the </a:t>
            </a:r>
            <a:r>
              <a:rPr lang="en-US" altLang="zh-CN" sz="2000" dirty="0">
                <a:solidFill>
                  <a:srgbClr val="FF0000"/>
                </a:solidFill>
              </a:rPr>
              <a:t>black-box</a:t>
            </a:r>
            <a:r>
              <a:rPr lang="en-US" altLang="zh-CN" sz="2000" dirty="0">
                <a:solidFill>
                  <a:schemeClr val="tx1"/>
                </a:solidFill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white-box</a:t>
            </a:r>
            <a:r>
              <a:rPr lang="en-US" altLang="zh-CN" sz="2000" dirty="0">
                <a:solidFill>
                  <a:schemeClr val="tx1"/>
                </a:solidFill>
              </a:rPr>
              <a:t> models.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 final goal of SWAN is not only for the contest</a:t>
            </a:r>
            <a:r>
              <a:rPr lang="en-US" altLang="zh-CN" sz="2000" dirty="0"/>
              <a:t>, but also it is dedicated to explore “</a:t>
            </a:r>
            <a:r>
              <a:rPr lang="en-US" altLang="zh-CN" sz="2000" dirty="0" smtClean="0">
                <a:solidFill>
                  <a:srgbClr val="FF0000"/>
                </a:solidFill>
              </a:rPr>
              <a:t>white-box </a:t>
            </a:r>
            <a:r>
              <a:rPr lang="en-US" altLang="zh-CN" sz="2000" dirty="0">
                <a:solidFill>
                  <a:srgbClr val="FF0000"/>
                </a:solidFill>
              </a:rPr>
              <a:t>friendly</a:t>
            </a:r>
            <a:r>
              <a:rPr lang="en-US" altLang="zh-CN" sz="2000" dirty="0"/>
              <a:t>” block ciphers </a:t>
            </a:r>
            <a:r>
              <a:rPr lang="en-US" altLang="zh-CN" sz="2000" dirty="0" smtClean="0"/>
              <a:t>for </a:t>
            </a:r>
            <a:r>
              <a:rPr lang="en-US" altLang="zh-CN" sz="2000" dirty="0"/>
              <a:t>practice</a:t>
            </a:r>
            <a:r>
              <a:rPr lang="en-US" altLang="zh-CN" sz="2000" dirty="0" smtClean="0"/>
              <a:t>.</a:t>
            </a:r>
            <a:endParaRPr lang="en-US" altLang="zh-CN" sz="2000" dirty="0" smtClean="0"/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Possibilities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Concrete security analysis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endParaRPr lang="en-US" altLang="zh-CN" sz="1800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tx1"/>
                </a:solidFill>
              </a:rPr>
              <a:t>Many valuable discussions and comments that received from our early talks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SJTU: Lai xuejia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CAS: Wu wenling, Zhang lei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Westone: </a:t>
            </a:r>
            <a:r>
              <a:rPr lang="en-US" altLang="zh-CN" sz="2000" dirty="0" smtClean="0">
                <a:sym typeface="+mn-ea"/>
              </a:rPr>
              <a:t>Zhang liting, Pan wenlun</a:t>
            </a:r>
            <a:endParaRPr lang="en-US" altLang="zh-CN" sz="20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NTU: </a:t>
            </a:r>
            <a:r>
              <a:rPr lang="en-US" altLang="zh-CN" sz="2000" dirty="0" smtClean="0">
                <a:solidFill>
                  <a:schemeClr val="tx1"/>
                </a:solidFill>
              </a:rPr>
              <a:t>Wu hongjun, Guo jian, Song ling, Zhang wenying, Bao zhenzhen, Liu guozhen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Bauhaus-Universität Weimar: Eik List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HYNU: Li lang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...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ASASA-like designs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SASAS </a:t>
            </a:r>
            <a:r>
              <a:rPr lang="en-US" altLang="zh-CN" dirty="0"/>
              <a:t>construction: broken in 2001 by Biryukov et al.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ASASA constructions </a:t>
            </a:r>
            <a:r>
              <a:rPr lang="en-US" altLang="zh-CN" dirty="0"/>
              <a:t>(Biryukov et al., 2014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Proposed for achieving strong WBC property</a:t>
            </a:r>
            <a:endParaRPr lang="en-US" altLang="zh-CN" dirty="0"/>
          </a:p>
          <a:p>
            <a:pPr lvl="1"/>
            <a:r>
              <a:rPr lang="en-US" altLang="zh-CN" dirty="0" smtClean="0"/>
              <a:t>Affine network and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 must be secret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Recent </a:t>
            </a:r>
            <a:r>
              <a:rPr lang="en-US" altLang="zh-CN" dirty="0"/>
              <a:t>proposals at ToSC'17 by Biryukov et al. to use more </a:t>
            </a:r>
            <a:r>
              <a:rPr lang="en-US" altLang="zh-CN" dirty="0" smtClean="0"/>
              <a:t>layers, leading </a:t>
            </a:r>
            <a:r>
              <a:rPr lang="en-US" altLang="zh-CN" dirty="0"/>
              <a:t>to SA. . . SAS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attacks on ASASA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2015] introduces differential computation analysis to mount key-recovery attack on WBC</a:t>
            </a:r>
            <a:endParaRPr lang="en-US" altLang="zh-CN" dirty="0"/>
          </a:p>
          <a:p>
            <a:pPr lvl="1"/>
            <a:r>
              <a:rPr lang="en-US" altLang="zh-CN" dirty="0"/>
              <a:t>Differential computation analysis is similar to timing/cache attack</a:t>
            </a:r>
            <a:endParaRPr lang="en-US" altLang="zh-CN" dirty="0"/>
          </a:p>
          <a:p>
            <a:pPr lvl="1"/>
            <a:r>
              <a:rPr lang="en-US" altLang="zh-CN" dirty="0"/>
              <a:t>DCA recovers the hidden </a:t>
            </a:r>
            <a:r>
              <a:rPr lang="en-US" altLang="zh-CN" dirty="0" err="1"/>
              <a:t>sbox</a:t>
            </a:r>
            <a:r>
              <a:rPr lang="en-US" altLang="zh-CN" dirty="0"/>
              <a:t>, while timing/cache attack recovers the key directly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2016] introduces differential fault analysis on WBC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875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approaches of WBC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749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WhiteBlock</a:t>
            </a:r>
            <a:r>
              <a:rPr lang="en-US" altLang="zh-CN" dirty="0" smtClean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Fouque</a:t>
            </a:r>
            <a:r>
              <a:rPr lang="en-US" altLang="zh-CN" dirty="0"/>
              <a:t> et al. (</a:t>
            </a:r>
            <a:r>
              <a:rPr lang="en-US" altLang="zh-CN" dirty="0" err="1"/>
              <a:t>AC</a:t>
            </a:r>
            <a:r>
              <a:rPr lang="en-US" altLang="zh-CN" dirty="0"/>
              <a:t> 2016)</a:t>
            </a:r>
            <a:endParaRPr lang="en-US" altLang="zh-CN" dirty="0"/>
          </a:p>
          <a:p>
            <a:pPr lvl="1"/>
            <a:r>
              <a:rPr lang="en-US" altLang="zh-CN" dirty="0"/>
              <a:t>“Efficient and Provable White-Box Primitives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Hard to verify, very artifical model and construction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The SPACE block cipher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GFN structure (</a:t>
            </a:r>
            <a:r>
              <a:rPr lang="en-US" altLang="zh-CN" dirty="0" err="1" smtClean="0"/>
              <a:t>Bogdanov</a:t>
            </a:r>
            <a:r>
              <a:rPr lang="en-US" altLang="zh-CN" dirty="0" smtClean="0"/>
              <a:t> et al., CCS 2015 )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SPNBox block cipher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SPN structure (Bogdanov et al., </a:t>
            </a:r>
            <a:r>
              <a:rPr lang="en-US" altLang="zh-CN" dirty="0" smtClean="0"/>
              <a:t>AC 2016)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800" dirty="0" smtClean="0"/>
          </a:p>
          <a:p>
            <a:pPr lvl="0"/>
            <a:endParaRPr lang="en-US" altLang="zh-CN" dirty="0" smtClean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2330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al. CCS 2015 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37839"/>
            <a:ext cx="3886200" cy="463912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GFN structure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000" dirty="0" smtClean="0"/>
              <a:t>Build </a:t>
            </a:r>
            <a:r>
              <a:rPr lang="en-US" altLang="zh-CN" sz="2000" dirty="0"/>
              <a:t>the F function from a block </a:t>
            </a:r>
            <a:r>
              <a:rPr lang="en-US" altLang="zh-CN" sz="2000" dirty="0" smtClean="0"/>
              <a:t>cipher E with key K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F:{0,1}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-&gt;{0,1}</a:t>
            </a:r>
            <a:r>
              <a:rPr lang="en-US" altLang="zh-CN" sz="2000" baseline="30000" dirty="0" smtClean="0"/>
              <a:t>120</a:t>
            </a:r>
            <a:endParaRPr lang="en-US" altLang="zh-CN" sz="2000" baseline="30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0" y="2378710"/>
            <a:ext cx="3886200" cy="324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21" y="3510719"/>
            <a:ext cx="2616200" cy="31051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483665" y="3745866"/>
            <a:ext cx="1551885" cy="113424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28738" y="136765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53740" y="5808980"/>
            <a:ext cx="575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Problem: </a:t>
            </a:r>
            <a:r>
              <a:rPr lang="en-US" altLang="zh-CN">
                <a:solidFill>
                  <a:srgbClr val="FF0000"/>
                </a:solidFill>
              </a:rPr>
              <a:t>GFN is self-inversable without the secret key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SPNBox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et al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 AC2016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8775" y="2471420"/>
            <a:ext cx="3886200" cy="305879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4690" y="3056255"/>
            <a:ext cx="3886200" cy="18897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840355" y="2639060"/>
            <a:ext cx="1072515" cy="967105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912870" y="3376930"/>
            <a:ext cx="1675130" cy="4445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32715" y="5617210"/>
            <a:ext cx="90551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 1: All the components are bijective on small finite fields, </a:t>
            </a:r>
            <a:endParaRPr lang="en-US" altLang="zh-CN" sz="2400"/>
          </a:p>
          <a:p>
            <a:r>
              <a:rPr lang="en-US" altLang="zh-CN" sz="2400"/>
              <a:t>thus </a:t>
            </a:r>
            <a:r>
              <a:rPr lang="en-US" altLang="zh-CN" sz="2400">
                <a:solidFill>
                  <a:srgbClr val="FF0000"/>
                </a:solidFill>
              </a:rPr>
              <a:t>their inverse functions are easy to compute.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44875" y="1641475"/>
            <a:ext cx="50704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 2: How to build an</a:t>
            </a:r>
            <a:r>
              <a:rPr lang="en-US" altLang="zh-CN" sz="2400">
                <a:solidFill>
                  <a:schemeClr val="tx1"/>
                </a:solidFill>
              </a:rPr>
              <a:t> 8bit to 8bit 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128-bit key-dependent</a:t>
            </a:r>
            <a:r>
              <a:rPr lang="en-US" altLang="zh-CN" sz="2400">
                <a:solidFill>
                  <a:schemeClr val="tx1"/>
                </a:solidFill>
              </a:rPr>
              <a:t> sbox?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Affine networks (ASASA) may still necessary</a:t>
            </a:r>
            <a:endParaRPr lang="en-US" altLang="zh-CN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400" dirty="0" smtClean="0">
                <a:sym typeface="+mn-ea"/>
              </a:rPr>
              <a:t>Consider any ideal white-box cipher in Feistel</a:t>
            </a:r>
            <a:endParaRPr lang="en-US" altLang="zh-CN" sz="24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without affine networks it is self-inversable</a:t>
            </a:r>
            <a:endParaRPr lang="en-US" altLang="zh-CN" sz="2000" dirty="0" smtClean="0">
              <a:sym typeface="+mn-ea"/>
            </a:endParaRPr>
          </a:p>
          <a:p>
            <a:pPr lvl="0"/>
            <a:endParaRPr lang="en-US" altLang="zh-CN" sz="2400" dirty="0" smtClean="0">
              <a:sym typeface="+mn-ea"/>
            </a:endParaRPr>
          </a:p>
          <a:p>
            <a:pPr lvl="0"/>
            <a:r>
              <a:rPr lang="en-US" altLang="zh-CN" sz="2400" dirty="0" smtClean="0">
                <a:sym typeface="+mn-ea"/>
              </a:rPr>
              <a:t>Consider any ideal white-box cipher in SPN</a:t>
            </a:r>
            <a:endParaRPr lang="en-US" altLang="zh-CN" sz="2400" dirty="0" smtClean="0"/>
          </a:p>
          <a:p>
            <a:pPr lvl="1"/>
            <a:r>
              <a:rPr lang="en-US" altLang="zh-CN" sz="2000" dirty="0"/>
              <a:t>without affine networks it can find inverses of its components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dirty="0" smtClean="0">
                <a:sym typeface="+mn-ea"/>
              </a:rPr>
              <a:t>Thus </a:t>
            </a:r>
            <a:r>
              <a:rPr lang="en-US" altLang="zh-CN" sz="2400" dirty="0" smtClean="0">
                <a:solidFill>
                  <a:srgbClr val="FF0000"/>
                </a:solidFill>
                <a:sym typeface="+mn-ea"/>
              </a:rPr>
              <a:t>SPACE/</a:t>
            </a:r>
            <a:r>
              <a:rPr lang="en-US" altLang="zh-CN" sz="2400" dirty="0" err="1" smtClean="0">
                <a:solidFill>
                  <a:srgbClr val="FF0000"/>
                </a:solidFill>
                <a:sym typeface="+mn-ea"/>
              </a:rPr>
              <a:t>SPNBox</a:t>
            </a:r>
            <a:r>
              <a:rPr lang="en-US" altLang="zh-CN" sz="2400" dirty="0" smtClean="0">
                <a:solidFill>
                  <a:srgbClr val="FF0000"/>
                </a:solidFill>
                <a:sym typeface="+mn-ea"/>
              </a:rPr>
              <a:t> can only achieve weak WBC</a:t>
            </a:r>
            <a:endParaRPr lang="en-US" altLang="zh-CN" sz="24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Secret key cannot be recovered</a:t>
            </a:r>
            <a:endParaRPr lang="en-US" altLang="zh-CN" sz="20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But given Enc is easy to reduce Dec, and </a:t>
            </a:r>
            <a:r>
              <a:rPr lang="en-US" altLang="zh-CN" sz="2000" smtClean="0">
                <a:sym typeface="+mn-ea"/>
              </a:rPr>
              <a:t>vice versa.</a:t>
            </a:r>
            <a:endParaRPr lang="en-US" altLang="zh-CN" sz="2000" dirty="0" smtClean="0"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44451"/>
            <a:ext cx="7886700" cy="1325563"/>
          </a:xfrm>
        </p:spPr>
        <p:txBody>
          <a:bodyPr/>
          <a:lstStyle/>
          <a:p>
            <a:r>
              <a:rPr lang="en-US" altLang="zh-CN" sz="2000" b="1"/>
              <a:t>Our </a:t>
            </a:r>
            <a:r>
              <a:rPr lang="en-US" altLang="zh-CN" sz="2000" b="1">
                <a:sym typeface="+mn-ea"/>
              </a:rPr>
              <a:t>white-box </a:t>
            </a:r>
            <a:r>
              <a:rPr lang="en-US" altLang="zh-CN" sz="2000" b="1"/>
              <a:t>implementations</a:t>
            </a:r>
            <a:r>
              <a:rPr lang="en-US" altLang="zh-CN" sz="2000" b="1"/>
              <a:t> on lighweight block ciphers</a:t>
            </a:r>
            <a:endParaRPr lang="en-US" altLang="zh-CN" sz="2000" b="1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19313"/>
            <a:ext cx="8229600" cy="185420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99223"/>
            <a:ext cx="8218488" cy="18542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628738" y="95427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7030" y="5979508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Design background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Research background</a:t>
            </a:r>
            <a:endParaRPr lang="en-US" altLang="zh-CN" dirty="0" smtClean="0"/>
          </a:p>
          <a:p>
            <a:pPr lvl="1"/>
            <a:r>
              <a:rPr lang="en-US" altLang="zh-CN" dirty="0"/>
              <a:t>Related work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2661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design rationle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85774"/>
            <a:ext cx="7886700" cy="4351338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dirty="0" smtClean="0">
                <a:sym typeface="+mn-ea"/>
              </a:rPr>
              <a:t>Flexible for various platforms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Software/hardware efficient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8/32/64-bit CPUs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Programming-friendly components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Scalable block/key sizes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Lightweight: SWAN64-128/256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Normal: SWAN128-128/256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High security/throughput: SWAN256-256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Carefully designed for white-box </a:t>
            </a:r>
            <a:r>
              <a:rPr kumimoji="1" lang="en-US" altLang="zh-CN" dirty="0" err="1" smtClean="0">
                <a:sym typeface="+mn-ea"/>
              </a:rPr>
              <a:t>implmentation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olidFill>
                  <a:srgbClr val="FF0000"/>
                </a:solidFill>
                <a:sym typeface="+mn-ea"/>
              </a:rPr>
              <a:t>Affine-network-friendly</a:t>
            </a:r>
            <a:r>
              <a:rPr kumimoji="1" lang="en-US" altLang="zh-CN" sz="2400" dirty="0" smtClean="0">
                <a:sym typeface="+mn-ea"/>
              </a:rPr>
              <a:t> structure</a:t>
            </a:r>
            <a:endParaRPr kumimoji="1" lang="zh-CN" altLang="en-US" dirty="0"/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92433" y="1173135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29360" y="6148070"/>
            <a:ext cx="6684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u="sng"/>
              <a:t>SWAN Repository:</a:t>
            </a:r>
            <a:r>
              <a:rPr lang="zh-CN" altLang="en-US" u="sng"/>
              <a:t>https://github.com/GongZheng/SWAN.git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round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00505"/>
            <a:ext cx="3886200" cy="508000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/>
              <a:t>&gt;&gt;&gt; cyclic right shift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subkey</a:t>
            </a:r>
            <a:endParaRPr lang="en-US" altLang="zh-CN"/>
          </a:p>
          <a:p>
            <a:pPr lvl="1"/>
            <a:r>
              <a:rPr lang="en-US" altLang="zh-CN"/>
              <a:t>d=3/7/15bytes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     </a:t>
            </a:r>
            <a:endParaRPr lang="en-US" altLang="zh-CN"/>
          </a:p>
          <a:p>
            <a:pPr marL="0" lvl="0" indent="0">
              <a:buNone/>
            </a:pPr>
            <a:endParaRPr lang="en-US" altLang="zh-CN"/>
          </a:p>
          <a:p>
            <a:pPr lvl="0"/>
            <a:r>
              <a:rPr lang="en-US" altLang="zh-CN"/>
              <a:t>ShiftLanes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Bitslicing sboxes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SwitchLanes 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018030" y="2380298"/>
          <a:ext cx="184785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" r:id="rId1" imgW="1143000" imgH="254000" progId="Equation.KSEE3">
                  <p:embed/>
                </p:oleObj>
              </mc:Choice>
              <mc:Fallback>
                <p:oleObj name="" r:id="rId1" imgW="1143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18030" y="2380298"/>
                        <a:ext cx="1847850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25065" y="4309745"/>
          <a:ext cx="29273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065" y="4309745"/>
                        <a:ext cx="29273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66110" y="5156200"/>
          <a:ext cx="34480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" r:id="rId5" imgW="152400" imgH="203200" progId="Equation.KSEE3">
                  <p:embed/>
                </p:oleObj>
              </mc:Choice>
              <mc:Fallback>
                <p:oleObj name="" r:id="rId5" imgW="1524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6110" y="5156200"/>
                        <a:ext cx="34480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17800" y="6049010"/>
          <a:ext cx="35623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" r:id="rId7" imgW="152400" imgH="165100" progId="Equation.KSEE3">
                  <p:embed/>
                </p:oleObj>
              </mc:Choice>
              <mc:Fallback>
                <p:oleObj name="" r:id="rId7" imgW="152400" imgH="1651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7800" y="6049010"/>
                        <a:ext cx="356235" cy="38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9000" y="3379470"/>
          <a:ext cx="28486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" r:id="rId9" imgW="1384300" imgH="241300" progId="Equation.KSEE3">
                  <p:embed/>
                </p:oleObj>
              </mc:Choice>
              <mc:Fallback>
                <p:oleObj name="" r:id="rId9" imgW="1384300" imgH="2413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9000" y="3379470"/>
                        <a:ext cx="28486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SWAN_Algorithm_BlackBoxRoun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785" y="1445895"/>
            <a:ext cx="5052695" cy="518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Design background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Research background</a:t>
            </a:r>
            <a:endParaRPr lang="en-US" altLang="zh-CN" dirty="0" smtClean="0"/>
          </a:p>
          <a:p>
            <a:pPr lvl="1"/>
            <a:r>
              <a:rPr lang="en-US" altLang="zh-CN" dirty="0"/>
              <a:t>Related work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6525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6525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971550" y="2074545"/>
          <a:ext cx="6913880" cy="27368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8470"/>
                <a:gridCol w="1728470"/>
                <a:gridCol w="1728470"/>
                <a:gridCol w="1728470"/>
              </a:tblGrid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SWAN64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SWAN128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SWAN256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a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b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9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c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19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Block</a:t>
                      </a:r>
                      <a:r>
                        <a:rPr lang="en-US" altLang="en-US" sz="1600" baseline="0" dirty="0" smtClean="0"/>
                        <a:t> width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8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16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32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45947" y="5140739"/>
            <a:ext cx="80524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Exhaustive search the combination with good diffusion property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co-prime with each other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Each combinations are co-prime to the block </a:t>
            </a:r>
            <a:r>
              <a:rPr lang="en-US" altLang="zh-CN" dirty="0" smtClean="0"/>
              <a:t>widths </a:t>
            </a:r>
            <a:r>
              <a:rPr lang="en-US" altLang="zh-CN" dirty="0"/>
              <a:t>of SWAN64/128/256*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SWAN64 is a special case</a:t>
            </a: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function of SWAN64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</p:nvPr>
        </p:nvGraphicFramePr>
        <p:xfrm>
          <a:off x="62865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sz="half" idx="2"/>
          </p:nvPr>
        </p:nvGraphicFramePr>
        <p:xfrm>
          <a:off x="477520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上弧形箭头 9"/>
          <p:cNvSpPr/>
          <p:nvPr/>
        </p:nvSpPr>
        <p:spPr>
          <a:xfrm>
            <a:off x="3788410" y="2306320"/>
            <a:ext cx="1550670" cy="769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53185" y="730885"/>
          <a:ext cx="3911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3185" y="730885"/>
                        <a:ext cx="3911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内容占位符 3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92555" y="758190"/>
          <a:ext cx="49784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" r:id="rId1" imgW="152400" imgH="165100" progId="Equation.KSEE3">
                  <p:embed/>
                </p:oleObj>
              </mc:Choice>
              <mc:Fallback>
                <p:oleObj name="" r:id="rId1" imgW="1524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2555" y="758190"/>
                        <a:ext cx="49784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800225" y="2037080"/>
            <a:ext cx="4595495" cy="192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8650" y="4568825"/>
            <a:ext cx="6755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It is an Almost MDS matrix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Lightweight in hardware and software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Friendly for white-box implementation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91145" cy="88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S[x]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7463" y="2989711"/>
            <a:ext cx="7715250" cy="365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choose the </a:t>
            </a:r>
            <a:r>
              <a:rPr lang="en-US" altLang="zh-CN" sz="2400" dirty="0" smtClean="0"/>
              <a:t>optimal secure 4-bit </a:t>
            </a:r>
            <a:r>
              <a:rPr lang="en-US" altLang="zh-CN" sz="2400" dirty="0" err="1" smtClean="0"/>
              <a:t>sbox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Cryptographic </a:t>
            </a:r>
            <a:r>
              <a:rPr lang="en-US" altLang="zh-CN" sz="2400" dirty="0"/>
              <a:t>property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MDP: 2</a:t>
            </a:r>
            <a:r>
              <a:rPr lang="en-US" altLang="zh-CN" sz="2400" baseline="30000" dirty="0"/>
              <a:t>-2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MLP: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-2</a:t>
            </a:r>
            <a:endParaRPr lang="en-US" altLang="zh-CN" sz="2400" baseline="30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Threshold implementation </a:t>
            </a:r>
            <a:r>
              <a:rPr lang="en-US" altLang="zh-CN" sz="2400" dirty="0" smtClean="0"/>
              <a:t>friendly</a:t>
            </a: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(2,2)-step shares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5" y="9017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78904" y="1416050"/>
            <a:ext cx="4391280" cy="4351655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ym typeface="+mn-ea"/>
              </a:rPr>
              <a:t>Simple bitslicing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lang="en-US" altLang="el-GR" dirty="0" smtClean="0">
                <a:sym typeface="+mn-ea"/>
              </a:rPr>
              <a:t>fast </a:t>
            </a:r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implementation</a:t>
            </a:r>
            <a:endParaRPr kumimoji="1" lang="en-US" altLang="zh-CN" dirty="0" smtClean="0">
              <a:sym typeface="+mn-ea"/>
            </a:endParaRPr>
          </a:p>
          <a:p>
            <a:endParaRPr kumimoji="1" lang="en-US" altLang="zh-CN" dirty="0" smtClean="0">
              <a:sym typeface="+mn-ea"/>
            </a:endParaRPr>
          </a:p>
          <a:p>
            <a:r>
              <a:rPr kumimoji="1" lang="en-US" altLang="zh-CN" dirty="0" smtClean="0"/>
              <a:t>Opitmal security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MDP/MLP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Threshold Implemenation [2]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>
                <a:sym typeface="+mn-ea"/>
              </a:rPr>
              <a:t>No fixed-points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dirty="0" smtClean="0">
                <a:sym typeface="+mn-ea"/>
              </a:rPr>
              <a:t>avoid invariant subspace</a:t>
            </a:r>
            <a:endParaRPr kumimoji="1" lang="zh-CN" altLang="en-US" dirty="0"/>
          </a:p>
          <a:p>
            <a:endParaRPr lang="zh-CN" altLang="en-US" dirty="0"/>
          </a:p>
        </p:txBody>
      </p:sp>
      <p:graphicFrame>
        <p:nvGraphicFramePr>
          <p:cNvPr id="12" name="表格 11"/>
          <p:cNvGraphicFramePr/>
          <p:nvPr/>
        </p:nvGraphicFramePr>
        <p:xfrm>
          <a:off x="4611370" y="1427480"/>
          <a:ext cx="440817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90"/>
                <a:gridCol w="1636395"/>
                <a:gridCol w="1302385"/>
              </a:tblGrid>
              <a:tr h="7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SBox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classification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Block cipher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MinWeight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223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Noekeon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Luffa v1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Piccolo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214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266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PRESENT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Serpent </a:t>
                      </a:r>
                      <a:r>
                        <a:rPr lang="en-US" altLang="zh-CN" dirty="0" smtClean="0"/>
                        <a:t>2/6</a:t>
                      </a:r>
                      <a:endParaRPr lang="en-US" altLang="zh-CN" dirty="0" smtClean="0"/>
                    </a:p>
                    <a:p>
                      <a:pPr algn="ctr"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SWAN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339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Serpent 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407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Serpent 0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68935" y="6045835"/>
            <a:ext cx="8279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[2] </a:t>
            </a:r>
            <a:r>
              <a:rPr lang="zh-CN" altLang="en-US"/>
              <a:t>B. Bilgin et al. Threshold Implementations of All 3 × 3 and 4 × 4 S-Boxes. CHES 2012, Springer LNCS 7428, pp. 76-91, 2012.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28738" y="106666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7597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SWAN   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5285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Input: 4-tuple array a = </a:t>
            </a:r>
            <a:r>
              <a:rPr lang="en-US" altLang="zh-CN" u="sng" dirty="0" smtClean="0"/>
              <a:t>a[0]a[1]a[2]a[3]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Output: 4-tuple array b = </a:t>
            </a:r>
            <a:r>
              <a:rPr lang="en-US" altLang="zh-CN" u="sng" dirty="0" smtClean="0"/>
              <a:t>b[0]b[1]b[2]b[4]</a:t>
            </a:r>
            <a:endParaRPr lang="en-US" altLang="zh-CN" u="sng" dirty="0" smtClean="0"/>
          </a:p>
          <a:p>
            <a:r>
              <a:rPr lang="en-US" altLang="zh-CN" dirty="0" smtClean="0">
                <a:sym typeface="+mn-ea"/>
              </a:rPr>
              <a:t>8/16/32 bits for SWAN64/128/256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l-GR" altLang="zh-CN" dirty="0" smtClean="0"/>
              <a:t>β</a:t>
            </a:r>
            <a:r>
              <a:rPr lang="en-US" altLang="zh-CN" dirty="0" smtClean="0"/>
              <a:t>-Function is the same for different block/key lengths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pt-BR" altLang="zh-CN" sz="1700" dirty="0"/>
              <a:t>b[0] = ~(a[0] ^ a[1] ^ a[3] ^ (a[2] &amp; a[3]));</a:t>
            </a:r>
            <a:endParaRPr lang="pt-BR" altLang="zh-CN" sz="1700" dirty="0"/>
          </a:p>
          <a:p>
            <a:r>
              <a:rPr lang="pt-BR" altLang="zh-CN" sz="1700" dirty="0"/>
              <a:t>t[0] = (a[0] &amp; a[2] &amp; a[3]); t[1] = (a[0] &amp; a[1] &amp; a[3]); t[2] = (a[1] &amp; a[2] &amp; a[3]);</a:t>
            </a:r>
            <a:endParaRPr lang="pt-BR" altLang="zh-CN" sz="1700" dirty="0"/>
          </a:p>
          <a:p>
            <a:r>
              <a:rPr lang="pt-BR" altLang="zh-CN" sz="1700" dirty="0"/>
              <a:t>b[1] = a[0] | (a[0] &amp; a[1]) | a[2] | (a[0] &amp; a[3]) | (a[1] &amp; a[3]) |t[1]| (a[2] | a[3]) | t[0] | t[2];</a:t>
            </a:r>
            <a:endParaRPr lang="pt-BR" altLang="zh-CN" sz="1700" dirty="0"/>
          </a:p>
          <a:p>
            <a:r>
              <a:rPr lang="pt-BR" altLang="zh-CN" sz="1700" dirty="0"/>
              <a:t>b[2] = a[1] | a[2] | (a[0] &amp; a[2]) | a[3] |t[1] |t[2];</a:t>
            </a:r>
            <a:endParaRPr lang="pt-BR" altLang="zh-CN" sz="1700" dirty="0"/>
          </a:p>
          <a:p>
            <a:r>
              <a:rPr lang="pt-BR" altLang="zh-CN" sz="1700" dirty="0"/>
              <a:t>b[3] = a[1] | (a[0] &amp; a[1]) | (a[0] &amp; a[2]) | (a[0] &amp; a[3]) | (a[2] &amp; a[3]) | t[0];</a:t>
            </a:r>
            <a:endParaRPr lang="pt-BR" altLang="zh-CN" sz="1700" dirty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87146" y="10340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32280" y="523240"/>
          <a:ext cx="34353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" r:id="rId1" imgW="152400" imgH="203200" progId="Equation.KSEE3">
                  <p:embed/>
                </p:oleObj>
              </mc:Choice>
              <mc:Fallback>
                <p:oleObj name="" r:id="rId1" imgW="152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2280" y="523240"/>
                        <a:ext cx="343535" cy="45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958850"/>
          </a:xfrm>
        </p:spPr>
        <p:txBody>
          <a:bodyPr/>
          <a:lstStyle/>
          <a:p>
            <a:pPr algn="l"/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comparison amongst bit-slicing ciphers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0" name="表格 -1"/>
          <p:cNvGraphicFramePr/>
          <p:nvPr/>
        </p:nvGraphicFramePr>
        <p:xfrm>
          <a:off x="628650" y="2128520"/>
          <a:ext cx="7665720" cy="2601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5795"/>
                <a:gridCol w="1915795"/>
                <a:gridCol w="1915160"/>
                <a:gridCol w="1918970"/>
              </a:tblGrid>
              <a:tr h="650240"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PRESENT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Rectangle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08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4-bit Sboxes per round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zh-CN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04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Minimum propagations active sboxes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10 / 5 rounds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7 / 5 rounds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14 / 4 rounds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 differential analysis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8650" y="1691005"/>
            <a:ext cx="633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Differential analysis based on MILP and gurobi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682625" y="2298065"/>
          <a:ext cx="7924800" cy="328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056005"/>
                <a:gridCol w="1078865"/>
                <a:gridCol w="1115695"/>
                <a:gridCol w="1088390"/>
                <a:gridCol w="1604645"/>
              </a:tblGrid>
              <a:tr h="41084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Differential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9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-448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-352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552450" y="2435225"/>
          <a:ext cx="7962900" cy="3173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0725"/>
                <a:gridCol w="995045"/>
                <a:gridCol w="996315"/>
                <a:gridCol w="985520"/>
                <a:gridCol w="1004570"/>
                <a:gridCol w="1990725"/>
              </a:tblGrid>
              <a:tr h="45339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Linear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&gt;85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-170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-256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&gt;2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805" y="179133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 analysis based on MILP and gurobi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The differential of SWAN64 (3rd-party)</a:t>
            </a:r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785" y="1825625"/>
            <a:ext cx="36931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Design background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Research background</a:t>
            </a:r>
            <a:endParaRPr lang="en-US" altLang="zh-CN" dirty="0" smtClean="0"/>
          </a:p>
          <a:p>
            <a:pPr lvl="1"/>
            <a:r>
              <a:rPr lang="en-US" altLang="zh-CN" dirty="0"/>
              <a:t>Related work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sym typeface="+mn-ea"/>
              </a:rPr>
              <a:t>The differential of SWAN256 (3rd-party)</a:t>
            </a:r>
            <a:endParaRPr lang="en-US" altLang="zh-CN" sz="36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0120" y="1825625"/>
            <a:ext cx="46824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28650" y="1809115"/>
          <a:ext cx="801497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5"/>
                <a:gridCol w="1432560"/>
                <a:gridCol w="2318385"/>
                <a:gridCol w="374142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0x9e3779b9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0x9e3779b97f4a7c15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0x9e3779b97f4a7c15f39cc0605cedc834</a:t>
                      </a: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8350" y="2205355"/>
          <a:ext cx="335915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177165" imgH="228600" progId="Equation.KSEE3">
                  <p:embed/>
                </p:oleObj>
              </mc:Choice>
              <mc:Fallback>
                <p:oleObj name="" r:id="rId1" imgW="1771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8350" y="2205355"/>
                        <a:ext cx="335915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00405" y="3083560"/>
            <a:ext cx="76828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</a:t>
            </a:r>
            <a:r>
              <a:rPr lang="en-US" altLang="zh-CN" sz="2400" dirty="0">
                <a:solidFill>
                  <a:srgbClr val="FF0000"/>
                </a:solidFill>
              </a:rPr>
              <a:t>black-box model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key-related cryptanalysis in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round,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Attacker </a:t>
            </a:r>
            <a:r>
              <a:rPr lang="en-US" altLang="zh-CN" sz="2400" dirty="0"/>
              <a:t>faces modular addition differential </a:t>
            </a:r>
            <a:r>
              <a:rPr lang="en-US" altLang="zh-CN" sz="2400" dirty="0" smtClean="0"/>
              <a:t>problem. </a:t>
            </a:r>
            <a:endParaRPr lang="en-US" altLang="zh-CN" sz="2400" dirty="0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21075" y="3602990"/>
          <a:ext cx="188023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3" imgW="787400" imgH="228600" progId="Equation.KSEE3">
                  <p:embed/>
                </p:oleObj>
              </mc:Choice>
              <mc:Fallback>
                <p:oleObj name="" r:id="rId3" imgW="787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1075" y="3602990"/>
                        <a:ext cx="188023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16517" y="4841686"/>
          <a:ext cx="4039235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5" imgW="1548765" imgH="228600" progId="Equation.KSEE3">
                  <p:embed/>
                </p:oleObj>
              </mc:Choice>
              <mc:Fallback>
                <p:oleObj name="" r:id="rId5" imgW="1548765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6517" y="4841686"/>
                        <a:ext cx="4039235" cy="59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3030" y="785495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3030" y="785495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The affect of      on related-key attacks</a:t>
            </a:r>
            <a:endParaRPr lang="en-US" altLang="zh-CN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442845"/>
            <a:ext cx="7886700" cy="31165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28290" y="785495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8290" y="785495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4732655" y="2401570"/>
            <a:ext cx="3679825" cy="3684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two-round Feistel?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30436" y="1794014"/>
            <a:ext cx="3868340" cy="43276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= Decryption</a:t>
            </a:r>
            <a:endParaRPr lang="zh-CN" altLang="en-US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4629347" y="1779105"/>
            <a:ext cx="3887391" cy="46258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!= Decryption in WBC</a:t>
            </a:r>
            <a:endParaRPr lang="zh-CN" altLang="en-US" sz="2000" dirty="0"/>
          </a:p>
        </p:txBody>
      </p:sp>
      <p:pic>
        <p:nvPicPr>
          <p:cNvPr id="10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063" y="2505075"/>
            <a:ext cx="3729087" cy="3684588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1863587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138577" y="4656483"/>
            <a:ext cx="1106549" cy="387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506857" y="3506857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78670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禁止符 19"/>
          <p:cNvSpPr/>
          <p:nvPr/>
        </p:nvSpPr>
        <p:spPr>
          <a:xfrm>
            <a:off x="4479638" y="4642817"/>
            <a:ext cx="361016" cy="386383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50431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Support different combinations </a:t>
            </a:r>
            <a:endParaRPr lang="en-US" altLang="zh-CN" dirty="0" smtClean="0"/>
          </a:p>
          <a:p>
            <a:pPr lvl="1"/>
            <a:r>
              <a:rPr lang="en-US" dirty="0" smtClean="0"/>
              <a:t>Type I: L-&gt;ASA-&gt;R</a:t>
            </a:r>
            <a:endParaRPr lang="en-US" dirty="0" smtClean="0"/>
          </a:p>
          <a:p>
            <a:pPr lvl="1"/>
            <a:r>
              <a:rPr lang="en-US" dirty="0" smtClean="0"/>
              <a:t>Type II: L-&gt;ASAASA-&gt;L</a:t>
            </a:r>
            <a:endParaRPr lang="en-US" dirty="0" smtClean="0"/>
          </a:p>
          <a:p>
            <a:pPr lvl="1"/>
            <a:r>
              <a:rPr lang="en-US" dirty="0" smtClean="0"/>
              <a:t>Type III, Type IV, ...</a:t>
            </a:r>
            <a:endParaRPr lang="zh-CN" altLang="en-US" dirty="0" smtClean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214370"/>
            <a:ext cx="8495665" cy="34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White-box secuirty analysis (1)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white-box security of SWAN can be reduced to the affine random vectors.</a:t>
            </a:r>
            <a:endParaRPr lang="en-US" altLang="zh-CN"/>
          </a:p>
          <a:p>
            <a:pPr lvl="1"/>
            <a:r>
              <a:rPr lang="en-US" altLang="zh-CN"/>
              <a:t>f(x) = ax + b</a:t>
            </a:r>
            <a:endParaRPr lang="en-US" altLang="zh-CN"/>
          </a:p>
          <a:p>
            <a:pPr lvl="1"/>
            <a:r>
              <a:rPr lang="en-US" altLang="zh-CN"/>
              <a:t>thanks to Pan et al.'s paper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The strong white-box security is derived from</a:t>
            </a:r>
            <a:endParaRPr lang="en-US" altLang="zh-CN"/>
          </a:p>
        </p:txBody>
      </p:sp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4373245"/>
            <a:ext cx="7251065" cy="2177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3477895"/>
            <a:ext cx="6868795" cy="3168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White-box secuirty analysis (2)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640080" y="3027045"/>
          <a:ext cx="78867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White-box security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</a:t>
                      </a:r>
                      <a:r>
                        <a:rPr lang="en-US" altLang="zh-CN" baseline="30000"/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64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128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If     is randomized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O(2*32*4*</a:t>
                      </a:r>
                      <a:r>
                        <a:rPr lang="en-US" altLang="zh-CN" sz="1800">
                          <a:sym typeface="+mn-ea"/>
                        </a:rPr>
                        <a:t>2</a:t>
                      </a:r>
                      <a:r>
                        <a:rPr lang="en-US" altLang="zh-CN" sz="1800" baseline="30000">
                          <a:sym typeface="+mn-ea"/>
                        </a:rPr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O(2*48*8*2</a:t>
                      </a:r>
                      <a:r>
                        <a:rPr lang="en-US" altLang="zh-CN" sz="1800" baseline="30000">
                          <a:sym typeface="+mn-ea"/>
                        </a:rPr>
                        <a:t>64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O(2*64*16*2</a:t>
                      </a:r>
                      <a:r>
                        <a:rPr lang="en-US" altLang="zh-CN" sz="1800" baseline="30000">
                          <a:sym typeface="+mn-ea"/>
                        </a:rPr>
                        <a:t>128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10665" y="4092575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0665" y="4092575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4850" y="5290820"/>
            <a:ext cx="7103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*If    is randomized, every subkeys input the S-boxes needs to be recovered</a:t>
            </a:r>
            <a:endParaRPr lang="en-US" altLang="zh-CN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0130" y="5346065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0130" y="5346065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69570" y="169100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the white-box model, both </a:t>
            </a:r>
            <a:r>
              <a:rPr lang="en-US" altLang="zh-CN" dirty="0">
                <a:solidFill>
                  <a:srgbClr val="FF0000"/>
                </a:solidFill>
              </a:rPr>
              <a:t>the master key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k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</a:rPr>
              <a:t>the key masking value</a:t>
            </a:r>
            <a:r>
              <a:rPr lang="en-US" altLang="zh-CN" dirty="0">
                <a:solidFill>
                  <a:schemeClr val="tx1"/>
                </a:solidFill>
              </a:rPr>
              <a:t>     can be </a:t>
            </a:r>
            <a:r>
              <a:rPr lang="en-US" altLang="zh-CN" dirty="0" smtClean="0"/>
              <a:t>secretly chosen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/>
              <a:t>Chosen by trusted WBC compiler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Generate WB Tables to client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the traditional cases, the white-box attacker solves the affine permutation equivalent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SWAN, the problem is changed to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04201" y="2001990"/>
          <a:ext cx="344170" cy="51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" r:id="rId1" imgW="152400" imgH="228600" progId="Equation.KSEE3">
                  <p:embed/>
                </p:oleObj>
              </mc:Choice>
              <mc:Fallback>
                <p:oleObj name="" r:id="rId1" imgW="152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4201" y="2001990"/>
                        <a:ext cx="344170" cy="51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10130" y="4393248"/>
          <a:ext cx="40052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42062400" imgH="5791200" progId="Equation.DSMT4">
                  <p:embed/>
                </p:oleObj>
              </mc:Choice>
              <mc:Fallback>
                <p:oleObj name="Equation" r:id="rId3" imgW="42062400" imgH="5791200" progId="Equation.DSMT4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0130" y="4393248"/>
                        <a:ext cx="40052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10130" y="5554179"/>
          <a:ext cx="47866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" r:id="rId5" imgW="2019300" imgH="241300" progId="Equation.KSEE3">
                  <p:embed/>
                </p:oleObj>
              </mc:Choice>
              <mc:Fallback>
                <p:oleObj name="" r:id="rId5" imgW="20193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0130" y="5554179"/>
                        <a:ext cx="47866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9065" y="796925"/>
          <a:ext cx="3638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9065" y="796925"/>
                        <a:ext cx="3638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blipFill rotWithShape="1">
            <a:blip r:embed="rId1"/>
            <a:stretch>
              <a:fillRect l="-3091" t="-2367" b="-11834"/>
            </a:stretch>
          </a:blipFill>
        </p:spPr>
      </p:sp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value can also be generated from the binary code!</a:t>
            </a:r>
            <a:endParaRPr lang="en-US" altLang="zh-CN"/>
          </a:p>
          <a:p>
            <a:endParaRPr lang="en-US" altLang="zh-CN"/>
          </a:p>
          <a:p>
            <a:pPr lvl="0"/>
            <a:r>
              <a:rPr lang="en-US" altLang="zh-CN"/>
              <a:t>[Kai Chen et al.] provide a method in their paper</a:t>
            </a:r>
            <a:endParaRPr lang="en-US" altLang="zh-CN"/>
          </a:p>
          <a:p>
            <a:pPr lvl="1"/>
            <a:r>
              <a:rPr lang="en-US" altLang="zh-CN"/>
              <a:t>Andorid apps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value enjoys asymmetry between coder and attacker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42415" y="788670"/>
          <a:ext cx="376555" cy="47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2415" y="788670"/>
                        <a:ext cx="376555" cy="47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8650" y="5852795"/>
            <a:ext cx="7886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[Kai Chen et al.] Leveraging Information Asymmetry to Transform Android Apps into Self-Defending Code against Repacking Attacks. IEEE Trans on Mobile Computing, Vol. 17, No. 8, 2018.</a:t>
            </a:r>
            <a:endParaRPr lang="en-US" altLang="zh-C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6868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- parallel 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β function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4294967295"/>
          </p:nvPr>
        </p:nvSpPr>
        <p:spPr>
          <a:xfrm>
            <a:off x="201930" y="1233805"/>
            <a:ext cx="8822690" cy="17335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 cycle per round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400" dirty="0" smtClean="0"/>
              <a:t>For 64-bit block length, 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round function costs 4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32-bit register, 2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32-bit </a:t>
            </a:r>
            <a:r>
              <a:rPr lang="en-US" altLang="zh-CN" sz="2400" dirty="0" err="1" smtClean="0"/>
              <a:t>full adder</a:t>
            </a:r>
            <a:r>
              <a:rPr lang="en-US" altLang="zh-CN" sz="2400" dirty="0" smtClean="0"/>
              <a:t>, 4 mux and 2 bit-shifting networks</a:t>
            </a:r>
            <a:r>
              <a:rPr lang="en-US" altLang="zh-CN" sz="2400" smtClean="0"/>
              <a:t>.</a:t>
            </a:r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079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3095625"/>
            <a:ext cx="7523480" cy="357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Kerckhoffs's principle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A cryptographic system should be secure even if everything about the system, </a:t>
            </a:r>
            <a:r>
              <a:rPr lang="zh-CN" altLang="en-US">
                <a:solidFill>
                  <a:srgbClr val="FF0000"/>
                </a:solidFill>
              </a:rPr>
              <a:t>except the key</a:t>
            </a:r>
            <a:r>
              <a:rPr lang="zh-CN" altLang="en-US"/>
              <a:t>, is </a:t>
            </a:r>
            <a:r>
              <a:rPr lang="zh-CN" altLang="en-US">
                <a:solidFill>
                  <a:srgbClr val="FF0000"/>
                </a:solidFill>
              </a:rPr>
              <a:t>public </a:t>
            </a:r>
            <a:r>
              <a:rPr lang="zh-CN" altLang="en-US"/>
              <a:t>knowledge.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How to keep the key be </a:t>
            </a:r>
            <a:r>
              <a:rPr lang="en-US" altLang="zh-CN">
                <a:solidFill>
                  <a:srgbClr val="FF0000"/>
                </a:solidFill>
              </a:rPr>
              <a:t>private</a:t>
            </a:r>
            <a:r>
              <a:rPr lang="en-US" altLang="zh-CN"/>
              <a:t>?</a:t>
            </a:r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9150" y="2397125"/>
            <a:ext cx="1908175" cy="261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9305" y="5246370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Auguste Kerckhoffs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830" y="365127"/>
            <a:ext cx="7697857" cy="87229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Estimated Hardware performance - serial β function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4960" y="1825625"/>
            <a:ext cx="3886200" cy="4351338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Serialize 4-branch input into 1 branch per round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1/4 area costs can be saved</a:t>
            </a:r>
            <a:endParaRPr lang="en-US" altLang="zh-CN" dirty="0"/>
          </a:p>
          <a:p>
            <a:pPr lvl="1"/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XOR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ADD</a:t>
            </a:r>
            <a:endParaRPr lang="en-US" altLang="zh-CN" dirty="0" smtClean="0">
              <a:sym typeface="+mn-ea"/>
            </a:endParaRPr>
          </a:p>
          <a:p>
            <a:pPr lvl="1"/>
            <a:endParaRPr lang="en-US" altLang="zh-CN" dirty="0" smtClean="0">
              <a:sym typeface="+mn-ea"/>
            </a:endParaRPr>
          </a:p>
          <a:p>
            <a:pPr lvl="0"/>
            <a:r>
              <a:rPr lang="en-US" altLang="zh-CN" dirty="0"/>
              <a:t>1/4 </a:t>
            </a:r>
            <a:r>
              <a:rPr lang="en-US" altLang="zh-CN" dirty="0" err="1"/>
              <a:t>througputs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2*4=8 </a:t>
            </a:r>
            <a:r>
              <a:rPr lang="en-US" altLang="zh-CN" dirty="0"/>
              <a:t>cycles per round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33363" y="1229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805" y="2286635"/>
            <a:ext cx="5287010" cy="322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resistances with TI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50035"/>
            <a:ext cx="7886700" cy="5099050"/>
          </a:xfrm>
        </p:spPr>
        <p:txBody>
          <a:bodyPr>
            <a:normAutofit lnSpcReduction="10000"/>
          </a:bodyPr>
          <a:lstStyle/>
          <a:p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is easy to be threshold implemented for resisting DPA in (2,2)-Steps Sharing.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Bitslicing technique can be DCA resistant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Uses DummyRound for fault resistance</a:t>
            </a:r>
            <a:endParaRPr lang="en-US" altLang="zh-CN"/>
          </a:p>
        </p:txBody>
      </p:sp>
      <p:cxnSp>
        <p:nvCxnSpPr>
          <p:cNvPr id="7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283210" y="2772410"/>
          <a:ext cx="860044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60"/>
                <a:gridCol w="504825"/>
                <a:gridCol w="506095"/>
                <a:gridCol w="504190"/>
                <a:gridCol w="506095"/>
                <a:gridCol w="504825"/>
                <a:gridCol w="508635"/>
                <a:gridCol w="506730"/>
                <a:gridCol w="506730"/>
                <a:gridCol w="507365"/>
                <a:gridCol w="508000"/>
                <a:gridCol w="507365"/>
                <a:gridCol w="508000"/>
                <a:gridCol w="505460"/>
                <a:gridCol w="508000"/>
                <a:gridCol w="506730"/>
                <a:gridCol w="495935"/>
              </a:tblGrid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 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86690"/>
            <a:ext cx="7886700" cy="62611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87146" y="8131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375285" y="1241425"/>
          <a:ext cx="8394065" cy="518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405"/>
                <a:gridCol w="984885"/>
                <a:gridCol w="1113155"/>
                <a:gridCol w="1388745"/>
                <a:gridCol w="925830"/>
                <a:gridCol w="1102995"/>
                <a:gridCol w="1416050"/>
              </a:tblGrid>
              <a:tr h="4000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ST CMOS 65nm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1440</a:t>
                      </a:r>
                      <a:endParaRPr lang="en-US" sz="1600" b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1117</a:t>
                      </a:r>
                      <a:endParaRPr lang="en-US" sz="1600" b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2895</a:t>
                      </a:r>
                      <a:endParaRPr lang="en-US" sz="1600" b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2241</a:t>
                      </a:r>
                      <a:endParaRPr lang="en-US" sz="1600" b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4465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AES-128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7215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237.04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9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1196</a:t>
                      </a:r>
                      <a:endParaRPr lang="en-US" sz="1600" b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1458</a:t>
                      </a:r>
                      <a:endParaRPr lang="en-US" sz="1600" b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</a:t>
                      </a:r>
                      <a:endParaRPr lang="en-US" sz="1600" b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SIMON128-128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2064</a:t>
                      </a:r>
                      <a:endParaRPr lang="en-US" sz="1600" b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1317</a:t>
                      </a:r>
                      <a:endParaRPr lang="en-US" sz="1600" b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SPECK128-128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1396</a:t>
                      </a:r>
                      <a:endParaRPr lang="en-US" sz="1600" b="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Software performance comparison</a:t>
            </a:r>
            <a:b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2465" y="1233170"/>
            <a:ext cx="7643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VS Studio 2010 Win 7 64-bit @Intel i7-6700K 4.0GHz (with -release optimization)</a:t>
            </a:r>
            <a:endParaRPr lang="en-US" altLang="zh-CN"/>
          </a:p>
        </p:txBody>
      </p:sp>
      <p:graphicFrame>
        <p:nvGraphicFramePr>
          <p:cNvPr id="3" name="表格 2"/>
          <p:cNvGraphicFramePr/>
          <p:nvPr/>
        </p:nvGraphicFramePr>
        <p:xfrm>
          <a:off x="835660" y="1767840"/>
          <a:ext cx="7480300" cy="4549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0035"/>
                <a:gridCol w="1737360"/>
                <a:gridCol w="1191895"/>
                <a:gridCol w="1572260"/>
                <a:gridCol w="1428750"/>
              </a:tblGrid>
              <a:tr h="316230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31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On-the-fly`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481+3033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3082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481+3117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3909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1697+6374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6841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1697+6276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8099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908+2970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3427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908+2970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4191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1813+3992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5224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1813+3974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6846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3154+3969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6039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3154+3958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8677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902+947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924+961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916+6325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900+10818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1201+9013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1193+15390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2346+16017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2338+28579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4146"/>
            <a:ext cx="7886700" cy="1325563"/>
          </a:xfrm>
        </p:spPr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/>
        </p:nvGraphicFramePr>
        <p:xfrm>
          <a:off x="628650" y="1680845"/>
          <a:ext cx="8013700" cy="5048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5"/>
                <a:gridCol w="1808480"/>
                <a:gridCol w="1276350"/>
                <a:gridCol w="1684020"/>
                <a:gridCol w="1530985"/>
              </a:tblGrid>
              <a:tr h="376555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On-the-fley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415+1754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2092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415+1745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2487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1695+3448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4907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1695+3431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6546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1195+2531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3236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1195+2515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4597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1941+3396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5052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1941+3415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6701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3084+3519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6172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3084+3474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9691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543+838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567+837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949+4360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949+5458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1215+6171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1215+7740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2352+11911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2352+14981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2465" y="1233170"/>
            <a:ext cx="6155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GCC 8.2.0 64-bit @Intel i7-6700K 4.0GHz (with -O2 optimization)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6300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costs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/>
        </p:nvGraphicFramePr>
        <p:xfrm>
          <a:off x="850265" y="2037715"/>
          <a:ext cx="7442835" cy="354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335"/>
                <a:gridCol w="755650"/>
                <a:gridCol w="1155700"/>
                <a:gridCol w="1316355"/>
                <a:gridCol w="1109980"/>
                <a:gridCol w="1313815"/>
              </a:tblGrid>
              <a:tr h="541020">
                <a:tc rowSpan="2"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Round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Vector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22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222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implementation costs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83515" y="6073140"/>
            <a:ext cx="8516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/>
              <a:t>[1] A. Bogdanov and T. Isobe. White-box Cryptography Revisited: Space-Hard Ciphers, CCS 2015</a:t>
            </a:r>
            <a:endParaRPr lang="en-US" altLang="zh-CN" sz="1400"/>
          </a:p>
          <a:p>
            <a:pPr algn="l"/>
            <a:r>
              <a:rPr lang="en-US" altLang="zh-CN" sz="1400"/>
              <a:t>[2] </a:t>
            </a:r>
            <a:r>
              <a:rPr lang="en-US" altLang="zh-CN" sz="1400">
                <a:sym typeface="+mn-ea"/>
              </a:rPr>
              <a:t>A. Bogdanov et al. Towards Practical Whitebox Cryptography: Optimizing Efficiency and Space Hardness, AC 2016</a:t>
            </a:r>
            <a:endParaRPr lang="en-US" altLang="zh-CN" sz="1400"/>
          </a:p>
          <a:p>
            <a:pPr algn="l"/>
            <a:r>
              <a:rPr lang="en-US" altLang="zh-CN" sz="1400"/>
              <a:t>[3] </a:t>
            </a:r>
            <a:r>
              <a:rPr lang="en-US" altLang="zh-CN" sz="1400">
                <a:sym typeface="+mn-ea"/>
              </a:rPr>
              <a:t>A. Biryukov et al. Cryptographic Schemes Based on the ASASA Structure, AC 2014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598576" y="10467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/>
        </p:nvGraphicFramePr>
        <p:xfrm>
          <a:off x="325120" y="1214755"/>
          <a:ext cx="8493760" cy="4779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955"/>
                <a:gridCol w="1485265"/>
                <a:gridCol w="1325880"/>
                <a:gridCol w="1360805"/>
                <a:gridCol w="1840230"/>
                <a:gridCol w="1698625"/>
              </a:tblGrid>
              <a:tr h="67627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White-box Implementation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Tables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 Size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row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1726740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1835078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3674112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3710829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2432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2736KB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4762589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4725159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3640KB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6313290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6385419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12755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14472KB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11870982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12049519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SM4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SPACE-16[1]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SPNbox-16[2]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Strong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560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2169435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2123928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1128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4300986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4307686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2474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5545943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5488288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3299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7377358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7384269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12835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16539KB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13821364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14295731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ASASA-64[3]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2MB~9MB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ASASA-128[3]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-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8MB~20GB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009650"/>
          </a:xfrm>
        </p:spPr>
        <p:txBody>
          <a:bodyPr/>
          <a:p>
            <a:r>
              <a:rPr lang="en-US" altLang="zh-CN" sz="3600"/>
              <a:t>White-Box experiments on Android</a:t>
            </a:r>
            <a:endParaRPr lang="en-US" altLang="zh-CN" sz="3600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628421" y="131476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31140" y="6129655"/>
            <a:ext cx="80740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*wbsm4 and weak_wbswan64 are comparable because they are on the same white-box security level (O(2</a:t>
            </a:r>
            <a:r>
              <a:rPr lang="en-US" altLang="zh-CN" sz="1400" baseline="30000"/>
              <a:t>32</a:t>
            </a:r>
            <a:r>
              <a:rPr lang="en-US" altLang="zh-CN" sz="1400"/>
              <a:t>))</a:t>
            </a:r>
            <a:endParaRPr lang="en-US" altLang="zh-CN" sz="1400"/>
          </a:p>
        </p:txBody>
      </p:sp>
      <p:pic>
        <p:nvPicPr>
          <p:cNvPr id="5" name="图片 4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691005"/>
            <a:ext cx="7977505" cy="390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Design background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Research background</a:t>
            </a:r>
            <a:endParaRPr lang="en-US" altLang="zh-CN" dirty="0" smtClean="0"/>
          </a:p>
          <a:p>
            <a:pPr lvl="1"/>
            <a:r>
              <a:rPr lang="en-US" altLang="zh-CN" dirty="0"/>
              <a:t>Related work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Affine networks (ASASA) are necessary for white-box implementation</a:t>
            </a:r>
            <a:endParaRPr lang="en-US" altLang="zh-CN" dirty="0"/>
          </a:p>
          <a:p>
            <a:pPr lvl="1"/>
            <a:r>
              <a:rPr lang="en-US" altLang="zh-CN" dirty="0"/>
              <a:t>either SPACE-like or Chow-like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dirty="0"/>
              <a:t>SWAN </a:t>
            </a:r>
            <a:r>
              <a:rPr lang="en-US" altLang="zh-CN" dirty="0" smtClean="0"/>
              <a:t>considers </a:t>
            </a:r>
            <a:r>
              <a:rPr lang="en-US" altLang="zh-CN" dirty="0"/>
              <a:t>lightweight components</a:t>
            </a:r>
            <a:endParaRPr lang="en-US" altLang="zh-CN" dirty="0"/>
          </a:p>
          <a:p>
            <a:pPr lvl="1"/>
            <a:r>
              <a:rPr lang="en-US" altLang="zh-CN" dirty="0" err="1"/>
              <a:t>bitslicing</a:t>
            </a:r>
            <a:r>
              <a:rPr lang="en-US" altLang="zh-CN" dirty="0"/>
              <a:t> software</a:t>
            </a:r>
            <a:endParaRPr lang="en-US" altLang="zh-CN" dirty="0"/>
          </a:p>
          <a:p>
            <a:pPr lvl="1"/>
            <a:r>
              <a:rPr lang="en-US" altLang="zh-CN" dirty="0"/>
              <a:t>serial/parallel hardware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How far SWAN can go in the white-box model needs more investigations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3181"/>
            <a:ext cx="7886700" cy="96509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protections for different purposes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98103"/>
            <a:ext cx="7886700" cy="4915535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sz="2800" dirty="0" smtClean="0">
                <a:sym typeface="+mn-ea"/>
              </a:rPr>
              <a:t>To my opinion, there are </a:t>
            </a:r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three types of key protections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binding</a:t>
            </a:r>
            <a:r>
              <a:rPr kumimoji="1" lang="en-US" altLang="zh-CN" sz="2800" dirty="0" smtClean="0">
                <a:sym typeface="+mn-ea"/>
              </a:rPr>
              <a:t>: attackers can not modify/remove the 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key </a:t>
            </a:r>
            <a:r>
              <a:rPr kumimoji="1" lang="en-US" altLang="zh-CN" sz="2800" dirty="0" smtClean="0">
                <a:sym typeface="+mn-ea"/>
              </a:rPr>
              <a:t>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/>
              <a:t>e.g., IMEI/IMSI in mobile phones.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confidentiality</a:t>
            </a:r>
            <a:r>
              <a:rPr kumimoji="1" lang="en-US" altLang="zh-CN" sz="2800" dirty="0" smtClean="0">
                <a:sym typeface="+mn-ea"/>
              </a:rPr>
              <a:t>: attackers can not extract the key 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e.g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., PUFs, signatures, MACs.</a:t>
            </a:r>
            <a:endParaRPr kumimoji="1" lang="en-US" altLang="zh-CN" sz="2800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asymmetry</a:t>
            </a:r>
            <a:r>
              <a:rPr kumimoji="1" lang="en-US" altLang="zh-CN" sz="2800" dirty="0" smtClean="0">
                <a:sym typeface="+mn-ea"/>
              </a:rPr>
              <a:t>: Given an encryption/decryption implementation, attackers can not reduce to its decryption/encryption equivalence.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/>
              <a:t>e.g.,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block ciphers</a:t>
            </a:r>
            <a:r>
              <a:rPr kumimoji="1" lang="en-US" altLang="zh-CN" sz="2800" dirty="0" smtClean="0"/>
              <a:t>.</a:t>
            </a:r>
            <a:endParaRPr kumimoji="1" lang="zh-CN" altLang="en-US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0700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SWAN fails?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1746885"/>
            <a:ext cx="7886700" cy="4351338"/>
          </a:xfrm>
        </p:spPr>
        <p:txBody>
          <a:bodyPr/>
          <a:lstStyle/>
          <a:p>
            <a:r>
              <a:rPr lang="en-US" altLang="zh-CN"/>
              <a:t>There should be a better design with black-box and white-box friendly balance.</a:t>
            </a:r>
            <a:endParaRPr lang="en-US" altLang="zh-CN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3145155"/>
            <a:ext cx="3893185" cy="257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85" y="3145155"/>
            <a:ext cx="3974465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885" y="452120"/>
            <a:ext cx="719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Thanks for your attention! Comments are welcome!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274445"/>
            <a:ext cx="6581775" cy="430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5866130"/>
            <a:ext cx="6070600" cy="730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K-Hunt key recovery tools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Recently published by sjtu Li et al. @ccs 2018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Finding insecure key from cryptographic libraries</a:t>
            </a:r>
            <a:endParaRPr lang="en-US" altLang="zh-CN"/>
          </a:p>
          <a:p>
            <a:pPr lvl="1"/>
            <a:r>
              <a:rPr lang="en-US" altLang="zh-CN"/>
              <a:t>open-source: openssl, mbedtls</a:t>
            </a:r>
            <a:endParaRPr lang="en-US" altLang="zh-CN"/>
          </a:p>
          <a:p>
            <a:pPr lvl="1"/>
            <a:r>
              <a:rPr lang="en-US" altLang="zh-CN"/>
              <a:t>commercial: 7zip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Results are negative</a:t>
            </a:r>
            <a:endParaRPr lang="en-US" altLang="zh-CN"/>
          </a:p>
          <a:p>
            <a:pPr lvl="0"/>
            <a:endParaRPr lang="en-US" altLang="zh-CN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1413510"/>
            <a:ext cx="4195445" cy="5175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practical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key protection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/>
              <a:t>Who pay more attentions to key protection?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Hardware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manufacturers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Operating systems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Software </a:t>
            </a:r>
            <a:r>
              <a:rPr lang="en-US" altLang="zh-CN" dirty="0" smtClean="0">
                <a:solidFill>
                  <a:srgbClr val="FF0000"/>
                </a:solidFill>
              </a:rPr>
              <a:t>developers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Rely on the Kerckhoffs's principle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Algorithm designers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End users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For massive-user applications, it is an issue</a:t>
            </a:r>
            <a:endParaRPr lang="en-US" altLang="zh-CN" sz="2800" dirty="0"/>
          </a:p>
          <a:p>
            <a:pPr lvl="1"/>
            <a:r>
              <a:rPr lang="en-US" altLang="zh-CN" sz="2400" dirty="0"/>
              <a:t>Costs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Interoperability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Device compatibility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969885" cy="744855"/>
          </a:xfrm>
        </p:spPr>
        <p:txBody>
          <a:bodyPr/>
          <a:lstStyle/>
          <a:p>
            <a:pPr algn="l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Techniques for mobile applications: TEE/SE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410710" cy="4351655"/>
          </a:xfrm>
        </p:spPr>
        <p:txBody>
          <a:bodyPr>
            <a:normAutofit fontScale="80000"/>
          </a:bodyPr>
          <a:lstStyle/>
          <a:p>
            <a:r>
              <a:rPr kumimoji="1" lang="en-US" altLang="zh-CN" sz="2800" dirty="0" smtClean="0">
                <a:sym typeface="+mn-ea"/>
              </a:rPr>
              <a:t>TEE is a hardware-supported trusted computing basis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Standardized by </a:t>
            </a:r>
            <a:r>
              <a:rPr kumimoji="1" lang="en-US" altLang="zh-CN" sz="2800" dirty="0" err="1" smtClean="0">
                <a:sym typeface="+mn-ea"/>
              </a:rPr>
              <a:t>Globleplatform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ym typeface="+mn-ea"/>
              </a:rPr>
              <a:t>Supported by ARM, Intel, MTK, HUAWEI, STM, etc.</a:t>
            </a:r>
            <a:endParaRPr kumimoji="1" lang="en-US" altLang="zh-CN" sz="2800" dirty="0" smtClean="0">
              <a:sym typeface="+mn-ea"/>
            </a:endParaRPr>
          </a:p>
          <a:p>
            <a:pPr lvl="1"/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SE (Secure Enclave)  is a crypto engine chip for securely execute the cryptographic algorithms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Supported by Apple and Samsung</a:t>
            </a:r>
            <a:endParaRPr kumimoji="1" lang="en-US" altLang="zh-CN" sz="2400" dirty="0" smtClean="0">
              <a:sym typeface="+mn-ea"/>
            </a:endParaRPr>
          </a:p>
          <a:p>
            <a:endParaRPr kumimoji="1" lang="en-US" altLang="zh-CN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9373" y="96443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360" y="1243965"/>
            <a:ext cx="3893185" cy="28632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905" y="4107180"/>
            <a:ext cx="3300095" cy="2644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9空白演示文档">
    <a:dk1>
      <a:srgbClr val="000000"/>
    </a:dk1>
    <a:lt1>
      <a:srgbClr val="FFFFFF"/>
    </a:lt1>
    <a:dk2>
      <a:srgbClr val="E6E4E4"/>
    </a:dk2>
    <a:lt2>
      <a:srgbClr val="FFFFFF"/>
    </a:lt2>
    <a:accent1>
      <a:srgbClr val="477DEA"/>
    </a:accent1>
    <a:accent2>
      <a:srgbClr val="9B9B9B"/>
    </a:accent2>
    <a:accent3>
      <a:srgbClr val="F3B745"/>
    </a:accent3>
    <a:accent4>
      <a:srgbClr val="477EE7"/>
    </a:accent4>
    <a:accent5>
      <a:srgbClr val="4BA151"/>
    </a:accent5>
    <a:accent6>
      <a:srgbClr val="E9403C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15211</Words>
  <Application>WPS 演示</Application>
  <PresentationFormat>全屏显示(4:3)</PresentationFormat>
  <Paragraphs>1760</Paragraphs>
  <Slides>61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61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Calibri Light</vt:lpstr>
      <vt:lpstr>等线 Light</vt:lpstr>
      <vt:lpstr>Office 主题​​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Substitution-based White-box oriented block cipher with Affine Networks</vt:lpstr>
      <vt:lpstr>Foreword</vt:lpstr>
      <vt:lpstr>Outlines</vt:lpstr>
      <vt:lpstr>Outlines</vt:lpstr>
      <vt:lpstr>The Kerckhoffs's principle</vt:lpstr>
      <vt:lpstr>Key protections for different purposes</vt:lpstr>
      <vt:lpstr>K-Hunt key recovery tools</vt:lpstr>
      <vt:lpstr>The practical issues of key protection</vt:lpstr>
      <vt:lpstr>Techniques for mobile applications: TEE/SE</vt:lpstr>
      <vt:lpstr>Practical issues of hardware solutions</vt:lpstr>
      <vt:lpstr>The adversary model of binay codes</vt:lpstr>
      <vt:lpstr>What is “white-box”?</vt:lpstr>
      <vt:lpstr>Industrial and academic cases of WBC</vt:lpstr>
      <vt:lpstr>Typical Mobile Applications with WBC</vt:lpstr>
      <vt:lpstr>Outlines</vt:lpstr>
      <vt:lpstr>The proposed definitions of white-box block ciphers</vt:lpstr>
      <vt:lpstr>Chow et al.'s white-box AES</vt:lpstr>
      <vt:lpstr>Attacks on WB-AES/SM4</vt:lpstr>
      <vt:lpstr>Attacks on Chow et al.'s WBC: Resovling Affine Networks</vt:lpstr>
      <vt:lpstr>ASASA-like designs</vt:lpstr>
      <vt:lpstr>Side-channel attacks on ASASA</vt:lpstr>
      <vt:lpstr>New approaches of WBC</vt:lpstr>
      <vt:lpstr>SPACE - Bogdanov et al. CCS 2015 </vt:lpstr>
      <vt:lpstr>SPNBox - Bogdanov et al. AC2016</vt:lpstr>
      <vt:lpstr>Affine networks (ASASA) may still necessary</vt:lpstr>
      <vt:lpstr>Our white-box implementations on lighweight block ciphers</vt:lpstr>
      <vt:lpstr>Outlines</vt:lpstr>
      <vt:lpstr>The design rationle of SWAN</vt:lpstr>
      <vt:lpstr>The SWAN round function</vt:lpstr>
      <vt:lpstr>The      function </vt:lpstr>
      <vt:lpstr>The     function of SWAN64 </vt:lpstr>
      <vt:lpstr>The      function </vt:lpstr>
      <vt:lpstr>The SWAN sbox</vt:lpstr>
      <vt:lpstr>The SWAN sbox</vt:lpstr>
      <vt:lpstr>SWAN    function</vt:lpstr>
      <vt:lpstr>The active sboxes comparison amongst bit-slicing ciphers</vt:lpstr>
      <vt:lpstr>The active sboxes of SWAN differential analysis</vt:lpstr>
      <vt:lpstr>The active sboxes of SWAN differential analysis</vt:lpstr>
      <vt:lpstr>The differential of SWAN64 (3rd-party)</vt:lpstr>
      <vt:lpstr>The differential of SWAN256 (3rd-party)</vt:lpstr>
      <vt:lpstr>The     value</vt:lpstr>
      <vt:lpstr>The affect of      on related-key attacks</vt:lpstr>
      <vt:lpstr>Why two-round Feistel?</vt:lpstr>
      <vt:lpstr>White-box mode of SWAN</vt:lpstr>
      <vt:lpstr>White-box secuirty analysis (1)</vt:lpstr>
      <vt:lpstr>White-box secuirty analysis (2)</vt:lpstr>
      <vt:lpstr>The     value </vt:lpstr>
      <vt:lpstr>The     value </vt:lpstr>
      <vt:lpstr>Hardware performance - parallel β function</vt:lpstr>
      <vt:lpstr>Estimated Hardware performance - serial β function</vt:lpstr>
      <vt:lpstr>Side-channel resistances with TI</vt:lpstr>
      <vt:lpstr>Hardware performance comparison</vt:lpstr>
      <vt:lpstr>Software performance comparison </vt:lpstr>
      <vt:lpstr>Software performance comparison</vt:lpstr>
      <vt:lpstr>White-box mode costs of SWAN</vt:lpstr>
      <vt:lpstr>White-box implementation costs </vt:lpstr>
      <vt:lpstr>White-Box experiments on Android</vt:lpstr>
      <vt:lpstr>Outlines</vt:lpstr>
      <vt:lpstr>Conclusion</vt:lpstr>
      <vt:lpstr>If SWAN fails?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龚征</cp:lastModifiedBy>
  <cp:revision>632</cp:revision>
  <dcterms:created xsi:type="dcterms:W3CDTF">2019-09-27T01:44:00Z</dcterms:created>
  <dcterms:modified xsi:type="dcterms:W3CDTF">2019-09-30T02:15:46Z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